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36" r:id="rId3"/>
    <p:sldId id="354" r:id="rId4"/>
    <p:sldId id="348" r:id="rId5"/>
    <p:sldId id="343" r:id="rId6"/>
    <p:sldId id="349" r:id="rId7"/>
    <p:sldId id="355" r:id="rId8"/>
    <p:sldId id="356" r:id="rId9"/>
    <p:sldId id="357" r:id="rId10"/>
    <p:sldId id="325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400"/>
    <a:srgbClr val="2F4D91"/>
    <a:srgbClr val="00BC00"/>
    <a:srgbClr val="2F5597"/>
    <a:srgbClr val="008E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8878062117235344E-2"/>
                  <c:y val="-3.7051983085447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9C-457A-B07A-B12D8358E7C2}"/>
                </c:ext>
              </c:extLst>
            </c:dLbl>
            <c:dLbl>
              <c:idx val="1"/>
              <c:layout>
                <c:manualLayout>
                  <c:x val="-1.0770997375328084E-2"/>
                  <c:y val="-4.303769320501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9C-457A-B07A-B12D8358E7C2}"/>
                </c:ext>
              </c:extLst>
            </c:dLbl>
            <c:dLbl>
              <c:idx val="2"/>
              <c:layout>
                <c:manualLayout>
                  <c:x val="2.3543197725284338E-2"/>
                  <c:y val="-8.5208880139982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9C-457A-B07A-B12D8358E7C2}"/>
                </c:ext>
              </c:extLst>
            </c:dLbl>
            <c:dLbl>
              <c:idx val="3"/>
              <c:layout>
                <c:manualLayout>
                  <c:x val="2.3209426946631671E-2"/>
                  <c:y val="-7.0116652085156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9C-457A-B07A-B12D8358E7C2}"/>
                </c:ext>
              </c:extLst>
            </c:dLbl>
            <c:dLbl>
              <c:idx val="4"/>
              <c:layout>
                <c:manualLayout>
                  <c:x val="0.25025765529308835"/>
                  <c:y val="-3.5925925925925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9C-457A-B07A-B12D8358E7C2}"/>
                </c:ext>
              </c:extLst>
            </c:dLbl>
            <c:dLbl>
              <c:idx val="5"/>
              <c:layout>
                <c:manualLayout>
                  <c:x val="4.5908683289588803E-2"/>
                  <c:y val="-4.2211650627004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9C-457A-B07A-B12D8358E7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Лист1!$A$1:$A$6</c:f>
              <c:strCache>
                <c:ptCount val="6"/>
                <c:pt idx="0">
                  <c:v>Доктора наук</c:v>
                </c:pt>
                <c:pt idx="1">
                  <c:v>Кандидаты наук</c:v>
                </c:pt>
                <c:pt idx="2">
                  <c:v>Кандидаты наук (РФ)</c:v>
                </c:pt>
                <c:pt idx="3">
                  <c:v>Доктора PhD</c:v>
                </c:pt>
                <c:pt idx="4">
                  <c:v>Магистры</c:v>
                </c:pt>
                <c:pt idx="5">
                  <c:v>Ст.преподаватели / преподаватели</c:v>
                </c:pt>
              </c:strCache>
            </c:str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  <c:pt idx="4">
                  <c:v>26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9C-457A-B07A-B12D8358E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5781113592909674E-2"/>
                  <c:y val="-2.9706182560513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B1-429C-AC20-F52C4F8E69C2}"/>
                </c:ext>
              </c:extLst>
            </c:dLbl>
            <c:dLbl>
              <c:idx val="1"/>
              <c:layout>
                <c:manualLayout>
                  <c:x val="-2.6156022616289149E-2"/>
                  <c:y val="-0.42359908136482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B1-429C-AC20-F52C4F8E6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Лист1!$A$32:$A$33</c:f>
              <c:strCache>
                <c:ptCount val="2"/>
                <c:pt idx="0">
                  <c:v>Доктора PhD</c:v>
                </c:pt>
                <c:pt idx="1">
                  <c:v>Магистры</c:v>
                </c:pt>
              </c:strCache>
            </c:strRef>
          </c:cat>
          <c:val>
            <c:numRef>
              <c:f>Лист1!$B$32:$B$33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B1-429C-AC20-F52C4F8E6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F0FC90-79BA-4BC5-8E05-33F338DC4A8F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E332B18-A841-44C7-8867-7E6E8600585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21ABC7-47F5-446A-B5DC-728B2B14E424}" type="slidenum">
              <a:rPr lang="ru-RU" altLang="ru-RU">
                <a:latin typeface="Calibri" panose="020F0502020204030204" pitchFamily="34" charset="0"/>
              </a:rPr>
              <a:pPr eaLnBrk="1" hangingPunct="1"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0781BE-8D44-4662-9FE2-3FE3C22FE9B4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3A68E-5E39-4DB0-9AEA-E26FBC4B72B4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1F16C-40C7-4ADD-8BF0-D1E425819C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308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206D-8DDB-4CC4-AE65-A3E837BE3A61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FDB35-EC52-423F-9D6B-56D5D4ECB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00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9092-6A1B-4CEE-A30B-5C0742A23854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31C6E-8821-4B3B-9252-D7AEEE24E7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44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C9E6-C6FF-4AD1-8B33-AC39CAA05F7C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F4ED2-C50D-44B8-891B-9FF8F41422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69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AFF29-6937-4F30-8B38-D0B6EC47DFCA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8E58-F3F8-436D-80C0-3C0A3DEC62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34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4633E-E86D-4D48-A2E0-A0AF343275FB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56D32-9718-4C74-BE62-E26A2F6049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16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CDDF3-5269-4AC2-967C-083F188D3A36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58554-62F8-45A7-9431-0E9CC345AC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055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0BCA-3D85-4A84-9BC4-EB9C4A2F00FE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14A8E-48BD-46B8-92AC-81A0E302F3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75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1A8ED-DA7A-48D3-B53B-A843B6CF5E8F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1510D-5EE4-45F8-A7CA-231118EC6B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47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29622-701A-4177-921F-70CC159CE77D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03610-160E-4733-94B8-32EC2C846D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82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54D6C-22C2-4E79-934D-BF04B4F42A70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DCD92-1151-4BB1-8E8B-99B50115BF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7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06EC8-3151-419E-AFCE-07F5D04FB769}" type="datetimeFigureOut">
              <a:rPr lang="ru-RU"/>
              <a:pPr>
                <a:defRPr/>
              </a:pPr>
              <a:t>31.12.2021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E267134-C44C-49F0-93D2-439182AC8D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712968" cy="1826493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План развития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ПОЛИТЕХНИЧЕСКОГО ИНСТИТУТА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НА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2019-2023 годы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87338"/>
            <a:ext cx="103187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187450" y="188913"/>
            <a:ext cx="734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«Западно-Казахстанский аграрно-технический университет имени Жангир хана»</a:t>
            </a: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3419475" y="3883025"/>
            <a:ext cx="2633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 корректировкой 2021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433082"/>
            <a:ext cx="763284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1547813" y="1125538"/>
            <a:ext cx="1736725" cy="863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2022* год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6372225" y="1125538"/>
            <a:ext cx="1627188" cy="86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2023* год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450" y="2432050"/>
            <a:ext cx="259238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230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– 190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11875" y="2432050"/>
            <a:ext cx="256063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250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– 171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7450" y="3284538"/>
            <a:ext cx="259238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15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– 13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8225" y="3357563"/>
            <a:ext cx="256063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15 обучающихся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– 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87450" y="4084638"/>
            <a:ext cx="2579688" cy="492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1 обучающийся</a:t>
            </a:r>
          </a:p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–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19813" y="4164013"/>
            <a:ext cx="2560637" cy="29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курс набор – 1 обучающийся</a:t>
            </a:r>
          </a:p>
        </p:txBody>
      </p:sp>
      <p:sp>
        <p:nvSpPr>
          <p:cNvPr id="39" name="Нашивка 38"/>
          <p:cNvSpPr/>
          <p:nvPr/>
        </p:nvSpPr>
        <p:spPr>
          <a:xfrm>
            <a:off x="4676775" y="1384300"/>
            <a:ext cx="433388" cy="315913"/>
          </a:xfrm>
          <a:prstGeom prst="chevron">
            <a:avLst>
              <a:gd name="adj" fmla="val 6231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36" name="Прямоугольник 35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3084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"/>
          <p:cNvSpPr txBox="1">
            <a:spLocks noChangeArrowheads="1"/>
          </p:cNvSpPr>
          <p:nvPr/>
        </p:nvSpPr>
        <p:spPr bwMode="auto">
          <a:xfrm>
            <a:off x="97155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ПОЛИТЕХНИЧЕСКИЙ ИНСТИТУТ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719671" y="620688"/>
            <a:ext cx="3707903" cy="33855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ФОРМИРОВАНИЕ КонтингентА 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54298" y="4685074"/>
            <a:ext cx="8838651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АКАДЕМИЧЕСКАЯ МОБИЛЬНОСТЬ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8275" y="5154613"/>
          <a:ext cx="870743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69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06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ВШ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2022*г.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2023*г.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АИ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ТиИЗ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3" marB="45683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3" marB="45683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83" marB="4568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ЭиА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668" marB="456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39" name="AutoShape 121" descr="almau - Бакалавриа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40" name="AutoShape 123" descr="almau - Бакалавриат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3141" name="Picture 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2312988"/>
            <a:ext cx="191293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42" name="Picture 1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3038475"/>
            <a:ext cx="1141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43" name="Picture 1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933825"/>
            <a:ext cx="1368425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Нашивка 24"/>
          <p:cNvSpPr/>
          <p:nvPr/>
        </p:nvSpPr>
        <p:spPr>
          <a:xfrm>
            <a:off x="5148263" y="1370013"/>
            <a:ext cx="431800" cy="315912"/>
          </a:xfrm>
          <a:prstGeom prst="chevron">
            <a:avLst>
              <a:gd name="adj" fmla="val 6231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sp>
        <p:nvSpPr>
          <p:cNvPr id="26" name="Нашивка 25"/>
          <p:cNvSpPr/>
          <p:nvPr/>
        </p:nvSpPr>
        <p:spPr>
          <a:xfrm>
            <a:off x="4211638" y="1384300"/>
            <a:ext cx="433387" cy="315913"/>
          </a:xfrm>
          <a:prstGeom prst="chevron">
            <a:avLst>
              <a:gd name="adj" fmla="val 6231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3</a:t>
            </a:r>
          </a:p>
        </p:txBody>
      </p:sp>
      <p:pic>
        <p:nvPicPr>
          <p:cNvPr id="4099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3884613"/>
          <a:ext cx="8447088" cy="267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3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961">
                <a:tc rowSpan="2">
                  <a:txBody>
                    <a:bodyPr/>
                    <a:lstStyle/>
                    <a:p>
                      <a:pPr algn="ctr"/>
                      <a:r>
                        <a:rPr lang="kk-KZ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Ученая степень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ВШ «ТиИЗ»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(всего ППС  - 21)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ВШ «ЭиА»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(всего ППС - 13)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ОТП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(всего ППС - 20)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376">
                <a:tc v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ППС с ученой степенью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остепененность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ППС с ученой степенью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остепененность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 ППС с ученой степенью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остепененность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Доктора наук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29 % 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31 % 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24 %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961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Кандидаты наук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2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Доктора </a:t>
                      </a:r>
                      <a:r>
                        <a:rPr lang="en-US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PhD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2F4D9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300" b="1" dirty="0">
                        <a:solidFill>
                          <a:srgbClr val="2F4D9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73" marB="457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F4D9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87624" y="563960"/>
            <a:ext cx="6408712" cy="40011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ЧЕЛОВЕЧЕСКИЕ РЕСУРСЫ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971550" y="177800"/>
            <a:ext cx="7345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ПОЛИТЕХНИЧЕСКИЙ ИНСТИТУТ</a:t>
            </a:r>
          </a:p>
        </p:txBody>
      </p:sp>
      <p:sp>
        <p:nvSpPr>
          <p:cNvPr id="4146" name="Прямоугольник 1"/>
          <p:cNvSpPr>
            <a:spLocks noChangeArrowheads="1"/>
          </p:cNvSpPr>
          <p:nvPr/>
        </p:nvSpPr>
        <p:spPr bwMode="auto">
          <a:xfrm>
            <a:off x="517525" y="908050"/>
            <a:ext cx="83439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Остепененность по институту – 28%</a:t>
            </a:r>
          </a:p>
          <a:p>
            <a:pPr algn="ctr" eaLnBrk="1" hangingPunct="1"/>
            <a:r>
              <a:rPr lang="ru-RU" altLang="ru-RU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 сотрудников (ППС) – 50 чел.                          Штатные сотрудники ВУЗа – 4 чел.            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407591" y="1502611"/>
          <a:ext cx="4281402" cy="2358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5065755" y="1340768"/>
          <a:ext cx="3682709" cy="2496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4"/>
          <p:cNvSpPr txBox="1">
            <a:spLocks noChangeArrowheads="1"/>
          </p:cNvSpPr>
          <p:nvPr/>
        </p:nvSpPr>
        <p:spPr bwMode="auto">
          <a:xfrm>
            <a:off x="401638" y="857250"/>
            <a:ext cx="3502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ЗАЩИТЫ ДИССЕРТАЦИЙ</a:t>
            </a:r>
          </a:p>
        </p:txBody>
      </p:sp>
      <p:sp>
        <p:nvSpPr>
          <p:cNvPr id="5123" name="Прямоугольник 21"/>
          <p:cNvSpPr>
            <a:spLocks noChangeArrowheads="1"/>
          </p:cNvSpPr>
          <p:nvPr/>
        </p:nvSpPr>
        <p:spPr bwMode="auto">
          <a:xfrm>
            <a:off x="4183063" y="684213"/>
            <a:ext cx="4794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ИНОСТРАННЫМ ЯЗЫКОМ ППС</a:t>
            </a:r>
          </a:p>
          <a:p>
            <a:pPr algn="ctr" eaLnBrk="1" hangingPunct="1"/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</a:t>
            </a:r>
            <a:r>
              <a:rPr lang="ru-RU" altLang="ru-RU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1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IELTS</a:t>
            </a:r>
            <a:r>
              <a:rPr lang="ru-RU" alt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4</a:t>
            </a:r>
          </a:p>
        </p:txBody>
      </p:sp>
      <p:pic>
        <p:nvPicPr>
          <p:cNvPr id="5125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ИНСТИТУТ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24"/>
          <p:cNvSpPr txBox="1">
            <a:spLocks noChangeArrowheads="1"/>
          </p:cNvSpPr>
          <p:nvPr/>
        </p:nvSpPr>
        <p:spPr bwMode="auto">
          <a:xfrm>
            <a:off x="2916238" y="3368675"/>
            <a:ext cx="3376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ПУБЛИКАЦИИ ППС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6688" y="1304925"/>
          <a:ext cx="3960812" cy="1547813"/>
        </p:xfrm>
        <a:graphic>
          <a:graphicData uri="http://schemas.openxmlformats.org/drawingml/2006/table">
            <a:tbl>
              <a:tblPr/>
              <a:tblGrid>
                <a:gridCol w="1015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9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подразделения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2019 г.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 г.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2022*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2023*г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27"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«ТиИЗ»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027"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«АИ»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1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 ЭиА»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1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Центр «ОТП»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94188" y="1304925"/>
          <a:ext cx="4572000" cy="1547813"/>
        </p:xfrm>
        <a:graphic>
          <a:graphicData uri="http://schemas.openxmlformats.org/drawingml/2006/table">
            <a:tbl>
              <a:tblPr/>
              <a:tblGrid>
                <a:gridCol w="997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8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59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подразделения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 г.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2020 г.</a:t>
                      </a: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2022*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2023*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28"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«ТиИЗ»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028"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«АИ»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91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 ЭиА»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91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Центр «ОТП»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950" y="3778250"/>
          <a:ext cx="8897938" cy="231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239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2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Наиме-нование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подразде-ления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2022*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2023* 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5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Scopus, Thomson Reuters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ККСОН МОНРК</a:t>
                      </a:r>
                      <a:endParaRPr lang="ru-RU" sz="11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Scopus, Thomson Reuters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ККСОН МОНРК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Scopus, Thomson Reuters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ККСОН МОНРК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Scopus, Thomson Reuters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ККСОН МОНРК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Scopus, Thomson Reuters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ККСОН МОНРК</a:t>
                      </a:r>
                    </a:p>
                    <a:p>
                      <a:pPr algn="ctr"/>
                      <a:endParaRPr lang="ru-RU" sz="12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82"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«ТиИЗ»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2">
                <a:tc>
                  <a:txBody>
                    <a:bodyPr/>
                    <a:lstStyle/>
                    <a:p>
                      <a:pPr algn="ctr" fontAlgn="t"/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«АИ»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8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ВШ « ЭиА»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Центр «ОТП»</a:t>
                      </a:r>
                      <a:endParaRPr lang="ru-RU" sz="1200" b="1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6" marR="9526" marT="951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6"/>
          <p:cNvSpPr txBox="1">
            <a:spLocks noChangeArrowheads="1"/>
          </p:cNvSpPr>
          <p:nvPr/>
        </p:nvSpPr>
        <p:spPr bwMode="auto">
          <a:xfrm>
            <a:off x="1547813" y="5732463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100138" y="4005263"/>
            <a:ext cx="6985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100138" y="4918075"/>
            <a:ext cx="6985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98550" y="5842000"/>
            <a:ext cx="6985000" cy="863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150" name="TextBox 28"/>
          <p:cNvSpPr txBox="1">
            <a:spLocks noChangeArrowheads="1"/>
          </p:cNvSpPr>
          <p:nvPr/>
        </p:nvSpPr>
        <p:spPr bwMode="auto">
          <a:xfrm>
            <a:off x="1981200" y="6232525"/>
            <a:ext cx="5853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500 тыс. тг.                                                 600 тыс. тг.</a:t>
            </a:r>
          </a:p>
        </p:txBody>
      </p:sp>
      <p:sp>
        <p:nvSpPr>
          <p:cNvPr id="6151" name="TextBox 28"/>
          <p:cNvSpPr txBox="1">
            <a:spLocks noChangeArrowheads="1"/>
          </p:cNvSpPr>
          <p:nvPr/>
        </p:nvSpPr>
        <p:spPr bwMode="auto">
          <a:xfrm>
            <a:off x="1528763" y="4406900"/>
            <a:ext cx="5919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200 тыс тг.                                                 300 тыс. тг.</a:t>
            </a:r>
          </a:p>
        </p:txBody>
      </p:sp>
      <p:sp>
        <p:nvSpPr>
          <p:cNvPr id="6152" name="TextBox 28"/>
          <p:cNvSpPr txBox="1">
            <a:spLocks noChangeArrowheads="1"/>
          </p:cNvSpPr>
          <p:nvPr/>
        </p:nvSpPr>
        <p:spPr bwMode="auto">
          <a:xfrm>
            <a:off x="1490663" y="5310188"/>
            <a:ext cx="6034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600 тыс. тг.                                                 720 тыс. тг.</a:t>
            </a:r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2611438" y="592138"/>
            <a:ext cx="4395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</a:p>
        </p:txBody>
      </p:sp>
      <p:sp>
        <p:nvSpPr>
          <p:cNvPr id="31" name="Овал 30"/>
          <p:cNvSpPr/>
          <p:nvPr/>
        </p:nvSpPr>
        <p:spPr>
          <a:xfrm>
            <a:off x="6100763" y="3213100"/>
            <a:ext cx="1516062" cy="71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2023* год</a:t>
            </a:r>
          </a:p>
        </p:txBody>
      </p:sp>
      <p:sp>
        <p:nvSpPr>
          <p:cNvPr id="32" name="Овал 31"/>
          <p:cNvSpPr/>
          <p:nvPr/>
        </p:nvSpPr>
        <p:spPr>
          <a:xfrm>
            <a:off x="1489075" y="3213100"/>
            <a:ext cx="1516063" cy="71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2022* год</a:t>
            </a:r>
          </a:p>
        </p:txBody>
      </p:sp>
      <p:sp>
        <p:nvSpPr>
          <p:cNvPr id="34" name="Нашивка 33"/>
          <p:cNvSpPr/>
          <p:nvPr/>
        </p:nvSpPr>
        <p:spPr>
          <a:xfrm>
            <a:off x="4907831" y="3708238"/>
            <a:ext cx="460682" cy="22481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Нашивка 36"/>
          <p:cNvSpPr/>
          <p:nvPr/>
        </p:nvSpPr>
        <p:spPr>
          <a:xfrm>
            <a:off x="4152702" y="3708238"/>
            <a:ext cx="432048" cy="22481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Нашивка 37"/>
          <p:cNvSpPr/>
          <p:nvPr/>
        </p:nvSpPr>
        <p:spPr>
          <a:xfrm>
            <a:off x="4535984" y="3708238"/>
            <a:ext cx="438522" cy="224818"/>
          </a:xfrm>
          <a:prstGeom prst="chevron">
            <a:avLst>
              <a:gd name="adj" fmla="val 62310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65" name="TextBox 8"/>
          <p:cNvSpPr txBox="1">
            <a:spLocks noChangeArrowheads="1"/>
          </p:cNvSpPr>
          <p:nvPr/>
        </p:nvSpPr>
        <p:spPr bwMode="auto">
          <a:xfrm>
            <a:off x="4067175" y="4114800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«ТиИЗ»</a:t>
            </a:r>
          </a:p>
        </p:txBody>
      </p:sp>
      <p:sp>
        <p:nvSpPr>
          <p:cNvPr id="6166" name="Прямоугольник 25"/>
          <p:cNvSpPr>
            <a:spLocks noChangeArrowheads="1"/>
          </p:cNvSpPr>
          <p:nvPr/>
        </p:nvSpPr>
        <p:spPr bwMode="auto">
          <a:xfrm>
            <a:off x="2030413" y="5956300"/>
            <a:ext cx="5219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ОТП</a:t>
            </a:r>
          </a:p>
        </p:txBody>
      </p:sp>
      <p:sp>
        <p:nvSpPr>
          <p:cNvPr id="6167" name="TextBox 18"/>
          <p:cNvSpPr txBox="1">
            <a:spLocks noChangeArrowheads="1"/>
          </p:cNvSpPr>
          <p:nvPr/>
        </p:nvSpPr>
        <p:spPr bwMode="auto">
          <a:xfrm>
            <a:off x="4010025" y="5037138"/>
            <a:ext cx="1082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 «ЭиА»</a:t>
            </a:r>
          </a:p>
        </p:txBody>
      </p:sp>
      <p:pic>
        <p:nvPicPr>
          <p:cNvPr id="6168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Нашивка 44"/>
          <p:cNvSpPr/>
          <p:nvPr/>
        </p:nvSpPr>
        <p:spPr>
          <a:xfrm>
            <a:off x="4483100" y="6327775"/>
            <a:ext cx="288925" cy="179388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4772025" y="6327775"/>
            <a:ext cx="287338" cy="179388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4483100" y="5405438"/>
            <a:ext cx="288925" cy="179387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4772025" y="5405438"/>
            <a:ext cx="287338" cy="179387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4483100" y="4502150"/>
            <a:ext cx="288925" cy="179388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4772025" y="4502150"/>
            <a:ext cx="287338" cy="179388"/>
          </a:xfrm>
          <a:prstGeom prst="chevro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5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176" name="TextBox 32"/>
          <p:cNvSpPr txBox="1">
            <a:spLocks noChangeArrowheads="1"/>
          </p:cNvSpPr>
          <p:nvPr/>
        </p:nvSpPr>
        <p:spPr bwMode="auto">
          <a:xfrm>
            <a:off x="436563" y="1749425"/>
            <a:ext cx="2590800" cy="646113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kk-KZ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Промышленная безопасность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kk-KZ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и охрана труда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kk-KZ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Тракторист-машинист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7" name="TextBox 34"/>
          <p:cNvSpPr txBox="1">
            <a:spLocks noChangeArrowheads="1"/>
          </p:cNvSpPr>
          <p:nvPr/>
        </p:nvSpPr>
        <p:spPr bwMode="auto">
          <a:xfrm>
            <a:off x="6086475" y="2071688"/>
            <a:ext cx="2590800" cy="277812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Autodesk INVERTOR</a:t>
            </a:r>
            <a:endParaRPr lang="ru-RU" altLang="ru-RU" sz="12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6145213" y="979488"/>
            <a:ext cx="2447925" cy="52546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ОТП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327400" y="981075"/>
            <a:ext cx="2447925" cy="5238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ЭиА»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74663" y="930275"/>
            <a:ext cx="2447925" cy="5540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ТиИЗ</a:t>
            </a: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181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ИНСТИТУТ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2" name="TextBox 32"/>
          <p:cNvSpPr txBox="1">
            <a:spLocks noChangeArrowheads="1"/>
          </p:cNvSpPr>
          <p:nvPr/>
        </p:nvSpPr>
        <p:spPr bwMode="auto">
          <a:xfrm>
            <a:off x="3281363" y="1700213"/>
            <a:ext cx="2592387" cy="831850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kk-KZ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Электромонтажные работы по ремонту и обслуживанию промышленного электрооборудования</a:t>
            </a:r>
          </a:p>
        </p:txBody>
      </p:sp>
      <p:sp>
        <p:nvSpPr>
          <p:cNvPr id="6183" name="TextBox 32"/>
          <p:cNvSpPr txBox="1">
            <a:spLocks noChangeArrowheads="1"/>
          </p:cNvSpPr>
          <p:nvPr/>
        </p:nvSpPr>
        <p:spPr bwMode="auto">
          <a:xfrm>
            <a:off x="3327400" y="2628900"/>
            <a:ext cx="2546350" cy="1016000"/>
          </a:xfrm>
          <a:prstGeom prst="rect">
            <a:avLst/>
          </a:prstGeom>
          <a:noFill/>
          <a:ln w="25400">
            <a:solidFill>
              <a:srgbClr val="007400">
                <a:alpha val="54117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kk-KZ" altLang="ru-RU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техники безопасности при работе на электроустановках и правила технической эксплуатации элеутроустановок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866428"/>
            <a:ext cx="8838651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Перспективные НАПРАВЛЕНИЯ РАЗВИТИЯ ИНСТИТУТА</a:t>
            </a:r>
          </a:p>
        </p:txBody>
      </p:sp>
      <p:sp>
        <p:nvSpPr>
          <p:cNvPr id="7" name="Овал 6"/>
          <p:cNvSpPr/>
          <p:nvPr/>
        </p:nvSpPr>
        <p:spPr>
          <a:xfrm>
            <a:off x="693738" y="1457325"/>
            <a:ext cx="2449512" cy="6254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« ТиИЗ»</a:t>
            </a:r>
          </a:p>
        </p:txBody>
      </p:sp>
      <p:grpSp>
        <p:nvGrpSpPr>
          <p:cNvPr id="7173" name="Группа 27"/>
          <p:cNvGrpSpPr>
            <a:grpSpLocks/>
          </p:cNvGrpSpPr>
          <p:nvPr/>
        </p:nvGrpSpPr>
        <p:grpSpPr bwMode="auto">
          <a:xfrm>
            <a:off x="107950" y="3989388"/>
            <a:ext cx="647700" cy="1071562"/>
            <a:chOff x="0" y="2867116"/>
            <a:chExt cx="750620" cy="1072313"/>
          </a:xfrm>
        </p:grpSpPr>
        <p:sp>
          <p:nvSpPr>
            <p:cNvPr id="9" name="Нашивка 8"/>
            <p:cNvSpPr/>
            <p:nvPr/>
          </p:nvSpPr>
          <p:spPr>
            <a:xfrm rot="5400000">
              <a:off x="-160847" y="3027963"/>
              <a:ext cx="1072313" cy="750620"/>
            </a:xfrm>
            <a:prstGeom prst="chevron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0" y="3242029"/>
              <a:ext cx="750620" cy="32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2022* г.</a:t>
              </a:r>
            </a:p>
          </p:txBody>
        </p:sp>
      </p:grpSp>
      <p:grpSp>
        <p:nvGrpSpPr>
          <p:cNvPr id="7174" name="Группа 57"/>
          <p:cNvGrpSpPr>
            <a:grpSpLocks/>
          </p:cNvGrpSpPr>
          <p:nvPr/>
        </p:nvGrpSpPr>
        <p:grpSpPr bwMode="auto">
          <a:xfrm>
            <a:off x="993775" y="5356225"/>
            <a:ext cx="2544763" cy="830263"/>
            <a:chOff x="750619" y="3822122"/>
            <a:chExt cx="7386283" cy="697004"/>
          </a:xfrm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4095259" y="477483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750619" y="3856772"/>
              <a:ext cx="7354027" cy="627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диагностики автомобилей</a:t>
              </a:r>
            </a:p>
          </p:txBody>
        </p:sp>
      </p:grpSp>
      <p:grpSp>
        <p:nvGrpSpPr>
          <p:cNvPr id="7175" name="Группа 21"/>
          <p:cNvGrpSpPr>
            <a:grpSpLocks/>
          </p:cNvGrpSpPr>
          <p:nvPr/>
        </p:nvGrpSpPr>
        <p:grpSpPr bwMode="auto">
          <a:xfrm>
            <a:off x="107950" y="5362575"/>
            <a:ext cx="647700" cy="1071563"/>
            <a:chOff x="0" y="957111"/>
            <a:chExt cx="750620" cy="1072314"/>
          </a:xfrm>
        </p:grpSpPr>
        <p:sp>
          <p:nvSpPr>
            <p:cNvPr id="15" name="Нашивка 14"/>
            <p:cNvSpPr/>
            <p:nvPr/>
          </p:nvSpPr>
          <p:spPr>
            <a:xfrm rot="5400000">
              <a:off x="-160847" y="1117958"/>
              <a:ext cx="1072314" cy="750620"/>
            </a:xfrm>
            <a:prstGeom prst="chevron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0" y="1332024"/>
              <a:ext cx="750620" cy="322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2023* г.</a:t>
              </a:r>
            </a:p>
          </p:txBody>
        </p:sp>
      </p:grpSp>
      <p:grpSp>
        <p:nvGrpSpPr>
          <p:cNvPr id="7176" name="Группа 39"/>
          <p:cNvGrpSpPr>
            <a:grpSpLocks/>
          </p:cNvGrpSpPr>
          <p:nvPr/>
        </p:nvGrpSpPr>
        <p:grpSpPr bwMode="auto">
          <a:xfrm>
            <a:off x="920750" y="3322638"/>
            <a:ext cx="2581275" cy="609600"/>
            <a:chOff x="750619" y="957112"/>
            <a:chExt cx="7386283" cy="697004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5400000">
              <a:off x="4095260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750619" y="991599"/>
              <a:ext cx="7354486" cy="628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Обслуживание автотранспортных средств</a:t>
              </a: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755576" y="2348880"/>
            <a:ext cx="288032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Шино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-монтажный пост</a:t>
            </a:r>
            <a:endParaRPr lang="ru-RU" sz="2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435600" y="1446213"/>
            <a:ext cx="2447925" cy="7921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ВШ </a:t>
            </a: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ЭиА</a:t>
            </a:r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63854" y="2348880"/>
            <a:ext cx="3391416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Альтернативные источники энергии</a:t>
            </a:r>
            <a:endParaRPr lang="ru-RU" sz="2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80" name="Группа 27"/>
          <p:cNvGrpSpPr>
            <a:grpSpLocks/>
          </p:cNvGrpSpPr>
          <p:nvPr/>
        </p:nvGrpSpPr>
        <p:grpSpPr bwMode="auto">
          <a:xfrm>
            <a:off x="6202363" y="3481388"/>
            <a:ext cx="746125" cy="1071562"/>
            <a:chOff x="0" y="2867116"/>
            <a:chExt cx="750620" cy="1072313"/>
          </a:xfrm>
        </p:grpSpPr>
        <p:sp>
          <p:nvSpPr>
            <p:cNvPr id="25" name="Нашивка 24"/>
            <p:cNvSpPr/>
            <p:nvPr/>
          </p:nvSpPr>
          <p:spPr>
            <a:xfrm rot="5400000">
              <a:off x="-160847" y="3027963"/>
              <a:ext cx="1072313" cy="750620"/>
            </a:xfrm>
            <a:prstGeom prst="chevron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Нашивка 4"/>
            <p:cNvSpPr/>
            <p:nvPr/>
          </p:nvSpPr>
          <p:spPr>
            <a:xfrm>
              <a:off x="0" y="3242029"/>
              <a:ext cx="750620" cy="322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latin typeface="Times New Roman" pitchFamily="18" charset="0"/>
                  <a:cs typeface="Times New Roman" pitchFamily="18" charset="0"/>
                </a:rPr>
                <a:t>2022* г.</a:t>
              </a:r>
            </a:p>
          </p:txBody>
        </p:sp>
      </p:grpSp>
      <p:grpSp>
        <p:nvGrpSpPr>
          <p:cNvPr id="7181" name="Группа 57"/>
          <p:cNvGrpSpPr>
            <a:grpSpLocks/>
          </p:cNvGrpSpPr>
          <p:nvPr/>
        </p:nvGrpSpPr>
        <p:grpSpPr bwMode="auto">
          <a:xfrm>
            <a:off x="4427538" y="3471863"/>
            <a:ext cx="1584325" cy="1184275"/>
            <a:chOff x="750619" y="3822122"/>
            <a:chExt cx="7386283" cy="697004"/>
          </a:xfrm>
        </p:grpSpPr>
        <p:sp>
          <p:nvSpPr>
            <p:cNvPr id="28" name="Прямоугольник с двумя скругленными соседними углами 27"/>
            <p:cNvSpPr/>
            <p:nvPr/>
          </p:nvSpPr>
          <p:spPr>
            <a:xfrm rot="5400000">
              <a:off x="4095259" y="477483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50619" y="3856692"/>
              <a:ext cx="7349275" cy="6278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Оказание услуг в сфере электромонтажных работ в помещениях</a:t>
              </a:r>
            </a:p>
          </p:txBody>
        </p:sp>
      </p:grpSp>
      <p:grpSp>
        <p:nvGrpSpPr>
          <p:cNvPr id="7182" name="Группа 21"/>
          <p:cNvGrpSpPr>
            <a:grpSpLocks/>
          </p:cNvGrpSpPr>
          <p:nvPr/>
        </p:nvGrpSpPr>
        <p:grpSpPr bwMode="auto">
          <a:xfrm>
            <a:off x="6272213" y="5095875"/>
            <a:ext cx="676275" cy="1071563"/>
            <a:chOff x="0" y="957111"/>
            <a:chExt cx="837080" cy="1072314"/>
          </a:xfrm>
        </p:grpSpPr>
        <p:sp>
          <p:nvSpPr>
            <p:cNvPr id="31" name="Нашивка 30"/>
            <p:cNvSpPr/>
            <p:nvPr/>
          </p:nvSpPr>
          <p:spPr>
            <a:xfrm rot="5400000">
              <a:off x="-160847" y="1117958"/>
              <a:ext cx="1072314" cy="750620"/>
            </a:xfrm>
            <a:prstGeom prst="chevron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Нашивка 4"/>
            <p:cNvSpPr/>
            <p:nvPr/>
          </p:nvSpPr>
          <p:spPr>
            <a:xfrm>
              <a:off x="0" y="1332024"/>
              <a:ext cx="837080" cy="322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160" tIns="10160" rIns="10160" bIns="101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2023 г.</a:t>
              </a:r>
            </a:p>
          </p:txBody>
        </p:sp>
      </p:grpSp>
      <p:grpSp>
        <p:nvGrpSpPr>
          <p:cNvPr id="7183" name="Группа 77"/>
          <p:cNvGrpSpPr>
            <a:grpSpLocks/>
          </p:cNvGrpSpPr>
          <p:nvPr/>
        </p:nvGrpSpPr>
        <p:grpSpPr bwMode="auto">
          <a:xfrm>
            <a:off x="4427538" y="5022850"/>
            <a:ext cx="1584325" cy="1497013"/>
            <a:chOff x="750619" y="957112"/>
            <a:chExt cx="7386283" cy="697004"/>
          </a:xfrm>
        </p:grpSpPr>
        <p:sp>
          <p:nvSpPr>
            <p:cNvPr id="37" name="Прямоугольник с двумя скругленными соседними углами 36"/>
            <p:cNvSpPr/>
            <p:nvPr/>
          </p:nvSpPr>
          <p:spPr>
            <a:xfrm rot="5400000">
              <a:off x="4095259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750619" y="991112"/>
              <a:ext cx="7349275" cy="629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 по электробезопасности</a:t>
              </a:r>
            </a:p>
          </p:txBody>
        </p:sp>
      </p:grpSp>
      <p:grpSp>
        <p:nvGrpSpPr>
          <p:cNvPr id="7184" name="Группа 57"/>
          <p:cNvGrpSpPr>
            <a:grpSpLocks/>
          </p:cNvGrpSpPr>
          <p:nvPr/>
        </p:nvGrpSpPr>
        <p:grpSpPr bwMode="auto">
          <a:xfrm>
            <a:off x="7150100" y="3322638"/>
            <a:ext cx="1789113" cy="1295400"/>
            <a:chOff x="750620" y="3822122"/>
            <a:chExt cx="7386283" cy="697004"/>
          </a:xfrm>
        </p:grpSpPr>
        <p:sp>
          <p:nvSpPr>
            <p:cNvPr id="40" name="Прямоугольник с двумя скругленными соседними углами 39"/>
            <p:cNvSpPr/>
            <p:nvPr/>
          </p:nvSpPr>
          <p:spPr>
            <a:xfrm rot="5400000">
              <a:off x="4095262" y="477482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рямоугольник 40"/>
            <p:cNvSpPr/>
            <p:nvPr/>
          </p:nvSpPr>
          <p:spPr>
            <a:xfrm>
              <a:off x="1084873" y="3835789"/>
              <a:ext cx="6521160" cy="628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</a:t>
              </a:r>
            </a:p>
          </p:txBody>
        </p:sp>
      </p:grpSp>
      <p:grpSp>
        <p:nvGrpSpPr>
          <p:cNvPr id="7185" name="Группа 77"/>
          <p:cNvGrpSpPr>
            <a:grpSpLocks/>
          </p:cNvGrpSpPr>
          <p:nvPr/>
        </p:nvGrpSpPr>
        <p:grpSpPr bwMode="auto">
          <a:xfrm>
            <a:off x="7150100" y="5095875"/>
            <a:ext cx="1743075" cy="1350963"/>
            <a:chOff x="1666448" y="957112"/>
            <a:chExt cx="7386283" cy="697004"/>
          </a:xfrm>
        </p:grpSpPr>
        <p:sp>
          <p:nvSpPr>
            <p:cNvPr id="43" name="Прямоугольник с двумя скругленными соседними углами 42"/>
            <p:cNvSpPr/>
            <p:nvPr/>
          </p:nvSpPr>
          <p:spPr>
            <a:xfrm rot="5400000">
              <a:off x="5011088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1800989" y="979226"/>
              <a:ext cx="5213453" cy="555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</a:t>
              </a: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8860968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6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7187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ИНСТИТУТ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88" name="Группа 39"/>
          <p:cNvGrpSpPr>
            <a:grpSpLocks/>
          </p:cNvGrpSpPr>
          <p:nvPr/>
        </p:nvGrpSpPr>
        <p:grpSpPr bwMode="auto">
          <a:xfrm>
            <a:off x="946150" y="4221163"/>
            <a:ext cx="2581275" cy="609600"/>
            <a:chOff x="750619" y="957112"/>
            <a:chExt cx="7386283" cy="697004"/>
          </a:xfrm>
        </p:grpSpPr>
        <p:sp>
          <p:nvSpPr>
            <p:cNvPr id="48" name="Прямоугольник с двумя скругленными соседними углами 47"/>
            <p:cNvSpPr/>
            <p:nvPr/>
          </p:nvSpPr>
          <p:spPr>
            <a:xfrm rot="5400000">
              <a:off x="4095260" y="-2387528"/>
              <a:ext cx="697004" cy="7386283"/>
            </a:xfrm>
            <a:prstGeom prst="round2SameRect">
              <a:avLst/>
            </a:prstGeom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Прямоугольник 48"/>
            <p:cNvSpPr/>
            <p:nvPr/>
          </p:nvSpPr>
          <p:spPr>
            <a:xfrm>
              <a:off x="750619" y="991599"/>
              <a:ext cx="7354486" cy="628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2" tIns="10160" rIns="10160" bIns="10160" spcCol="1270" anchor="ctr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Проведение курсов повышения квалификации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0038" y="657225"/>
            <a:ext cx="8496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C00000"/>
                </a:solidFill>
                <a:latin typeface="Times New Roman" panose="02020603050405020304" pitchFamily="18" charset="0"/>
              </a:rPr>
              <a:t>Дополнительные показатели развития</a:t>
            </a:r>
            <a:r>
              <a:rPr lang="ru-RU" altLang="ru-RU" sz="600">
                <a:solidFill>
                  <a:srgbClr val="C00000"/>
                </a:solidFill>
              </a:rPr>
              <a:t> </a:t>
            </a:r>
            <a:r>
              <a:rPr lang="ru-RU" altLang="ru-RU" sz="1400" b="1">
                <a:solidFill>
                  <a:srgbClr val="C00000"/>
                </a:solidFill>
                <a:latin typeface="Times New Roman" panose="02020603050405020304" pitchFamily="18" charset="0"/>
              </a:rPr>
              <a:t>Политехнического института,</a:t>
            </a:r>
          </a:p>
          <a:p>
            <a:pPr algn="ctr"/>
            <a:r>
              <a:rPr lang="ru-RU" altLang="ru-RU" sz="1400" b="1">
                <a:solidFill>
                  <a:srgbClr val="C00000"/>
                </a:solidFill>
                <a:latin typeface="Times New Roman" panose="02020603050405020304" pitchFamily="18" charset="0"/>
              </a:rPr>
              <a:t>введенные на основании решения Учёного Совета (протокол №10 от 29  апреля 2020 года)</a:t>
            </a:r>
            <a:endParaRPr lang="ru-RU" altLang="ru-RU">
              <a:solidFill>
                <a:srgbClr val="C00000"/>
              </a:solidFill>
            </a:endParaRPr>
          </a:p>
        </p:txBody>
      </p:sp>
      <p:pic>
        <p:nvPicPr>
          <p:cNvPr id="8195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860967" y="6519446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7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04900" y="177800"/>
            <a:ext cx="7345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ИНСТИТУТ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388" y="1322388"/>
          <a:ext cx="8812212" cy="454818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32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52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52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Узнаваемость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5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Размещение видеозаписи публичных лекций ведущих профессоров и преподавателей по актуальным проблемам науки на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Ютюб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канале</a:t>
                      </a: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9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размещение публичных лекций</a:t>
                      </a: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лек.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52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Доведение базы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партнеров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института в рейтинге </a:t>
                      </a:r>
                      <a:r>
                        <a:rPr lang="en-US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QS 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академических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работодателей</a:t>
                      </a:r>
                      <a:endParaRPr lang="ru-RU" sz="1400" dirty="0" smtClean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6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Уникальность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96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набора иностранных студентов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привлечение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иностранных студентов на специальности института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 smtClean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6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многоуровневой подготовки преподавателей по английскому языку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владение англ. языком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ППС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 smtClean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количества зарубежных стажировок ППС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стажировка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ППС в зарубежных вузах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 smtClean="0">
                        <a:solidFill>
                          <a:srgbClr val="2F4D9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104900" y="149225"/>
            <a:ext cx="7345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ИНСТИТУТ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7164388" y="404813"/>
            <a:ext cx="1724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28552" y="6381328"/>
            <a:ext cx="28886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8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388" y="692150"/>
          <a:ext cx="8709025" cy="606583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2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6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Интернационализация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содержания программ («Интернационализация дома»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53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программе двойных дипломов и совместных ОП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7М08700 – Аграрная техника и технологии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</a:t>
                      </a: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6В08500  – Аграрная техника и технологии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6В11200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Безопасность жизнедеятельности на производстве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56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Поддержка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дополнительного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Курсы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тракториста-машиниста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Курсы оператора машинного доения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Курсы электромонтера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59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Усиление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академической мобильности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30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он-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лайн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курсов,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МООК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6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ВШ Техника транспорт и инженерная защита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32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ВШ Электротехника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автоматика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661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Использование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 академической мобильности зарубежных вузов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приглашение зарубежного ученого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академическая мобильность обучающихся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30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количество иностранных студентов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Владение английским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языком: ПППС/обучающиеся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3/10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3/12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30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Расширение исследований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международного уровня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684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научных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кадров через магистратуры/аспирантуры/докторантуры и долгосрочных стажировок в зарубежных вузах/НИЦ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3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обучение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аспирантуре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:\Users\Улболсын\Downloads\Логотип новый 20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565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104900" y="149225"/>
            <a:ext cx="7345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ПОЛИТЕХНИЧЕСКИЙ ИНСТИТУТ</a:t>
            </a:r>
            <a:endParaRPr lang="ru-RU" altLang="ru-RU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7164388" y="560388"/>
            <a:ext cx="1724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таблицы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76456" y="6381328"/>
            <a:ext cx="393056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19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388" y="922338"/>
          <a:ext cx="8812212" cy="185896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32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4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Международное признание и репутация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3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ППС в зарубежных научных конференциях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ежегодное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в зарубежных научных конференциях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3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публикационная активность в международных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журналах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РИНЦ)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элитных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 студентов, владеющих английским языком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847" marR="3984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00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FFFF00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FFFF00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8222</TotalTime>
  <Words>954</Words>
  <Application>Microsoft Office PowerPoint</Application>
  <PresentationFormat>Экран (4:3)</PresentationFormat>
  <Paragraphs>380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План развития  ПОЛИТЕХНИЧЕСКОГО ИНСТИТУТА  НА 2019-2023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экономики, информационных технологий и  профессионального образования</dc:title>
  <dc:creator>ДеканЭ</dc:creator>
  <cp:lastModifiedBy>TG</cp:lastModifiedBy>
  <cp:revision>515</cp:revision>
  <cp:lastPrinted>2021-12-03T07:10:08Z</cp:lastPrinted>
  <dcterms:created xsi:type="dcterms:W3CDTF">2019-10-02T06:40:11Z</dcterms:created>
  <dcterms:modified xsi:type="dcterms:W3CDTF">2021-12-31T08:10:25Z</dcterms:modified>
</cp:coreProperties>
</file>