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36" r:id="rId3"/>
    <p:sldId id="340" r:id="rId4"/>
    <p:sldId id="348" r:id="rId5"/>
    <p:sldId id="315" r:id="rId6"/>
    <p:sldId id="317" r:id="rId7"/>
    <p:sldId id="343" r:id="rId8"/>
    <p:sldId id="332" r:id="rId9"/>
    <p:sldId id="349" r:id="rId10"/>
    <p:sldId id="352" r:id="rId11"/>
    <p:sldId id="353" r:id="rId12"/>
    <p:sldId id="325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400"/>
    <a:srgbClr val="2F4D91"/>
    <a:srgbClr val="00BC00"/>
    <a:srgbClr val="2F5597"/>
    <a:srgbClr val="008E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9C4A84-2BF7-48C0-9E4E-5591183E64C5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3A5687A-4EF7-44DF-9A7B-F64612CBD4C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3D49A1-140C-47FE-8741-607A7D20141E}" type="slidenum">
              <a:rPr lang="ru-RU" altLang="ru-RU"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E024CF-06DF-4DE3-B3B6-217C0413A6F4}" type="slidenum">
              <a:rPr lang="ru-RU" altLang="ru-RU"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A1A318-09A4-40E5-AB23-491F90B95984}" type="slidenum">
              <a:rPr lang="ru-RU" altLang="ru-RU">
                <a:latin typeface="Calibri" panose="020F0502020204030204" pitchFamily="34" charset="0"/>
              </a:rPr>
              <a:pPr eaLnBrk="1" hangingPunct="1"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AC7C0E-5158-4AA7-9D7A-2DFAF8791349}" type="slidenum">
              <a:rPr lang="ru-RU" altLang="ru-RU"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4653CC-04B5-4986-BFFA-A652BF7F15BC}" type="slidenum">
              <a:rPr lang="ru-RU" altLang="ru-RU"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FA3A5-72F7-405C-82F6-7189F95A3DA4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B564D-0CC1-4FD4-8A89-31F12BCD60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83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CC71-6D0F-45EE-8E93-7138F5C8B3AC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488A9-3B30-4A09-82FB-C2F00E6F16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72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C259-BC9E-4ECA-A4F9-416A8D16522E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691D2-C277-4C0C-AC02-83E8EA824D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41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B187-CA95-464C-9FCB-315826E048CE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5602B-AB83-49D9-B24B-103F49DFD2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301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C6C11-6836-4109-BC93-03129BCB68EA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D8230-BA4B-4F7F-9C71-550BE18535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10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AB107-20C4-40D1-8852-24FD88D5C500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742CE-797D-43F3-B53D-2C9C8B0178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364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7695A-0610-4167-991C-9E11B81AC1D0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BD4D1-1B43-41B5-802B-EE12058065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881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EEA2-2CA7-470C-9B2A-1C4277E979E5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F5944-7F08-40C0-82A3-3659D63359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69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4D3F7-067F-4B68-83C4-CF29F53309BB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9B84E-0F3D-4997-B07E-F0A1467824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5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5FB28-5D05-48F2-B0D1-C56600D77EC6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2E8A-D2F6-4F75-9206-EBD59681B3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87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5966-2CE7-4F34-890A-B2C2EFEF9034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2B8A0-05C5-455B-81A2-397B29DDC9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978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5D191F-8461-4EC0-9BC4-D19B98F8C509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C5BC39C-7997-4928-A3A3-1263A9FAE1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304" y="2303165"/>
            <a:ext cx="8856984" cy="2232248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План развития института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Ветеринарной </a:t>
            </a:r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медицины </a:t>
            </a:r>
            <a:b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и животноводства </a:t>
            </a:r>
            <a:b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НА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2022-2023 годы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403350" y="188913"/>
            <a:ext cx="7345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НАО «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Западно-Казахстанский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аграрно-технический университет имени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Жангир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хана»</a:t>
            </a:r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0" y="435927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7400"/>
                </a:solidFill>
              </a:rPr>
              <a:t>(с корректировкой)</a:t>
            </a:r>
          </a:p>
        </p:txBody>
      </p:sp>
      <p:sp>
        <p:nvSpPr>
          <p:cNvPr id="2054" name="TextBox 2"/>
          <p:cNvSpPr txBox="1">
            <a:spLocks noChangeArrowheads="1"/>
          </p:cNvSpPr>
          <p:nvPr/>
        </p:nvSpPr>
        <p:spPr bwMode="auto">
          <a:xfrm>
            <a:off x="179388" y="6237288"/>
            <a:ext cx="8785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7400"/>
                </a:solidFill>
              </a:rPr>
              <a:t>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1398588"/>
          <a:ext cx="8713787" cy="5059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3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13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Индикаторы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2023*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95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Узнаваемость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видеозаписи публичных лекций ведущих профессоров и преподавателей по актуальным проблемам науки на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Ютюб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канале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8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реализация проектов, содействующих развитию региона по инициативе и с участием МИО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новых проектов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8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решении научно-производственных проблем «конкретного предприятия» используя кадровый потенциал университета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предприятий (проектов)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2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участия и продвижение в рейтингах НААР, НАОКО,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QS WUR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QS EECA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Атамекен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1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Доведение базы партнеров: академические -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Партнеры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работодатели -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6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набора иностранных студентов на специальности института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50" marR="398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341" name="Rectangle 1"/>
          <p:cNvSpPr>
            <a:spLocks noChangeArrowheads="1"/>
          </p:cNvSpPr>
          <p:nvPr/>
        </p:nvSpPr>
        <p:spPr bwMode="auto">
          <a:xfrm>
            <a:off x="300038" y="549275"/>
            <a:ext cx="84963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</a:rPr>
              <a:t>Дополнительные показатели развития</a:t>
            </a:r>
            <a:endParaRPr lang="ru-RU" altLang="ru-RU" sz="600">
              <a:solidFill>
                <a:srgbClr val="002060"/>
              </a:solidFill>
            </a:endParaRPr>
          </a:p>
          <a:p>
            <a:pPr algn="ctr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</a:rPr>
              <a:t>института </a:t>
            </a:r>
            <a:r>
              <a:rPr lang="ru-RU" altLang="ru-RU" sz="1400" b="1">
                <a:solidFill>
                  <a:srgbClr val="002060"/>
                </a:solidFill>
                <a:latin typeface="Calibri" panose="020F0502020204030204" pitchFamily="34" charset="0"/>
              </a:rPr>
              <a:t>«</a:t>
            </a:r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</a:rPr>
              <a:t>Ветеринарная медицина и животноводство</a:t>
            </a:r>
            <a:r>
              <a:rPr lang="ru-RU" altLang="ru-RU" sz="1400" b="1">
                <a:solidFill>
                  <a:srgbClr val="002060"/>
                </a:solidFill>
                <a:latin typeface="Calibri" panose="020F0502020204030204" pitchFamily="34" charset="0"/>
              </a:rPr>
              <a:t>»</a:t>
            </a:r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</a:p>
          <a:p>
            <a:pPr algn="ctr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</a:rPr>
              <a:t>введенные на основании решения Учёного Совета (протокол №10 от 29  апреля 2020 года)</a:t>
            </a:r>
            <a:endParaRPr lang="ru-RU" altLang="ru-RU">
              <a:solidFill>
                <a:srgbClr val="002060"/>
              </a:solidFill>
            </a:endParaRPr>
          </a:p>
        </p:txBody>
      </p:sp>
      <p:pic>
        <p:nvPicPr>
          <p:cNvPr id="11342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04900" y="149225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808871" y="6519446"/>
            <a:ext cx="39305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04900" y="149225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7164388" y="536575"/>
            <a:ext cx="1724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таблицы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958850"/>
          <a:ext cx="8558213" cy="5422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99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Уникальность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внедрение совместных образовательных программ с зарубежным ВУЗом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онлайн курсов (МООК) для казахстанских  слушателей по программам зарубежных ВУЗов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99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Интернационализация содержания программ («интернационализация дома»)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6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творческой группы и разработка совместных проектов с зарубежными  партнерами для участия в конкурсах евросоюза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Erasmus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научных кадров через аспирантуру и стажировок в зарубежных ВУЗах/НИЦ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Совместные публикации ученых института с зарубежными учеными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99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Усиление академической мобильности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7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программ академической мобильности зарубежных ВУЗов /приглашение зарубежного ученого/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2" marR="6011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808871" y="6519446"/>
            <a:ext cx="39305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132856"/>
            <a:ext cx="763284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843338" y="828675"/>
            <a:ext cx="1736725" cy="863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2F5597"/>
                </a:solidFill>
                <a:latin typeface="Times New Roman" pitchFamily="18" charset="0"/>
                <a:cs typeface="Times New Roman" pitchFamily="18" charset="0"/>
              </a:rPr>
              <a:t>2022* год</a:t>
            </a:r>
          </a:p>
        </p:txBody>
      </p:sp>
      <p:sp>
        <p:nvSpPr>
          <p:cNvPr id="15" name="Овал 14"/>
          <p:cNvSpPr/>
          <p:nvPr/>
        </p:nvSpPr>
        <p:spPr>
          <a:xfrm>
            <a:off x="7048500" y="823913"/>
            <a:ext cx="1627188" cy="863600"/>
          </a:xfrm>
          <a:prstGeom prst="ellipse">
            <a:avLst/>
          </a:prstGeom>
          <a:solidFill>
            <a:srgbClr val="00BC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2023* год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92500" y="1878013"/>
            <a:ext cx="2592388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186 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 - 149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89663" y="1868488"/>
            <a:ext cx="2560637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220 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- 141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65829" y="1952700"/>
            <a:ext cx="228299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 а к а л а в р и а 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92500" y="2460625"/>
            <a:ext cx="2592388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16 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 -  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9663" y="2479675"/>
            <a:ext cx="2560637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20 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- 16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05200" y="3055938"/>
            <a:ext cx="2579688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</a:t>
            </a:r>
            <a:r>
              <a:rPr lang="ru-RU" sz="13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3 </a:t>
            </a: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 - 3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89663" y="3055938"/>
            <a:ext cx="2560637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4 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- 3 </a:t>
            </a:r>
          </a:p>
        </p:txBody>
      </p:sp>
      <p:sp>
        <p:nvSpPr>
          <p:cNvPr id="38" name="Нашивка 37"/>
          <p:cNvSpPr/>
          <p:nvPr/>
        </p:nvSpPr>
        <p:spPr>
          <a:xfrm>
            <a:off x="6483449" y="1084734"/>
            <a:ext cx="460682" cy="31583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Нашивка 38"/>
          <p:cNvSpPr/>
          <p:nvPr/>
        </p:nvSpPr>
        <p:spPr>
          <a:xfrm>
            <a:off x="5728320" y="1084734"/>
            <a:ext cx="432048" cy="31583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Нашивка 39"/>
          <p:cNvSpPr/>
          <p:nvPr/>
        </p:nvSpPr>
        <p:spPr>
          <a:xfrm>
            <a:off x="6111602" y="1084734"/>
            <a:ext cx="438522" cy="31583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3092" name="Picture 32" descr="C:\Users\Улболсын\Desktop\bakalavr-kto-e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7" r="75500" b="5501"/>
          <a:stretch>
            <a:fillRect/>
          </a:stretch>
        </p:blipFill>
        <p:spPr bwMode="auto">
          <a:xfrm>
            <a:off x="200025" y="1665288"/>
            <a:ext cx="60007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3094" name="Picture 33" descr="C:\Users\Улболсын\Desktop\_.jpg__1200x749_q85_crop_upsca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80" t="65140" r="52521" b="24767"/>
          <a:stretch>
            <a:fillRect/>
          </a:stretch>
        </p:blipFill>
        <p:spPr bwMode="auto">
          <a:xfrm>
            <a:off x="236538" y="2493963"/>
            <a:ext cx="5762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Прямоугольник 41"/>
          <p:cNvSpPr/>
          <p:nvPr/>
        </p:nvSpPr>
        <p:spPr>
          <a:xfrm>
            <a:off x="868228" y="2530444"/>
            <a:ext cx="249619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 а г и с т р а т у р а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96" name="Picture 32" descr="C:\Users\Улболсын\Desktop\bakalavr-kto-e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76" r="24657" b="10001"/>
          <a:stretch>
            <a:fillRect/>
          </a:stretch>
        </p:blipFill>
        <p:spPr bwMode="auto">
          <a:xfrm>
            <a:off x="153988" y="2894013"/>
            <a:ext cx="719137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Прямоугольник 44"/>
          <p:cNvSpPr/>
          <p:nvPr/>
        </p:nvSpPr>
        <p:spPr>
          <a:xfrm>
            <a:off x="850866" y="3133854"/>
            <a:ext cx="2488182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 о к т о р а н т у р а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98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623755" y="828675"/>
            <a:ext cx="2712095" cy="707886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КонтингентА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54298" y="3917399"/>
            <a:ext cx="8838651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АКАДЕМИЧЕСКАЯ МОБИЛЬНОСТЬ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8275" y="4378325"/>
          <a:ext cx="8707438" cy="219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69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06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2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ВШ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2022*г.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2023*г.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ВиБ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ТППЖ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ЭиБ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ВиББ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ВКН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ЖиБ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1" marB="4568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3</a:t>
            </a:r>
          </a:p>
        </p:txBody>
      </p:sp>
      <p:graphicFrame>
        <p:nvGraphicFramePr>
          <p:cNvPr id="4099" name="Диаграмма 3"/>
          <p:cNvGraphicFramePr>
            <a:graphicFrameLocks/>
          </p:cNvGraphicFramePr>
          <p:nvPr/>
        </p:nvGraphicFramePr>
        <p:xfrm>
          <a:off x="4662488" y="879475"/>
          <a:ext cx="4394200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r:id="rId4" imgW="4395597" imgH="3456732" progId="Excel.Chart.8">
                  <p:embed/>
                </p:oleObj>
              </mc:Choice>
              <mc:Fallback>
                <p:oleObj r:id="rId4" imgW="4395597" imgH="3456732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879475"/>
                        <a:ext cx="4394200" cy="345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Диаграмма 4"/>
          <p:cNvGraphicFramePr>
            <a:graphicFrameLocks/>
          </p:cNvGraphicFramePr>
          <p:nvPr/>
        </p:nvGraphicFramePr>
        <p:xfrm>
          <a:off x="-85725" y="1038225"/>
          <a:ext cx="4852988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r:id="rId6" imgW="4852837" imgH="3273836" progId="Excel.Chart.8">
                  <p:embed/>
                </p:oleObj>
              </mc:Choice>
              <mc:Fallback>
                <p:oleObj r:id="rId6" imgW="4852837" imgH="3273836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5725" y="1038225"/>
                        <a:ext cx="4852988" cy="327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563960"/>
            <a:ext cx="6408712" cy="40011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ЧЕЛОВЕЧЕСКИЕ РЕСУРСЫ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738" y="4144963"/>
          <a:ext cx="8753475" cy="23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3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32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5961">
                <a:tc rowSpan="2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2F4D91"/>
                          </a:solidFill>
                        </a:rPr>
                        <a:t>ВШ «</a:t>
                      </a:r>
                      <a:r>
                        <a:rPr lang="ru-RU" sz="1300" dirty="0" err="1" smtClean="0">
                          <a:solidFill>
                            <a:srgbClr val="2F4D91"/>
                          </a:solidFill>
                        </a:rPr>
                        <a:t>ВиББ</a:t>
                      </a:r>
                      <a:r>
                        <a:rPr lang="ru-RU" sz="1300" dirty="0" smtClean="0">
                          <a:solidFill>
                            <a:srgbClr val="2F4D91"/>
                          </a:solidFill>
                        </a:rPr>
                        <a:t>» (Всего ППС  - 23)</a:t>
                      </a:r>
                      <a:endParaRPr lang="ru-RU" sz="1300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2F4D91"/>
                          </a:solidFill>
                        </a:rPr>
                        <a:t>ВШ «ВКН» (Всего ППС – 18)</a:t>
                      </a:r>
                      <a:endParaRPr lang="ru-RU" sz="1300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2F4D91"/>
                          </a:solidFill>
                        </a:rPr>
                        <a:t>ВШ «</a:t>
                      </a:r>
                      <a:r>
                        <a:rPr lang="ru-RU" sz="1300" dirty="0" err="1" smtClean="0">
                          <a:solidFill>
                            <a:srgbClr val="2F4D91"/>
                          </a:solidFill>
                        </a:rPr>
                        <a:t>ЖиБ</a:t>
                      </a:r>
                      <a:r>
                        <a:rPr lang="ru-RU" sz="1300" dirty="0" smtClean="0">
                          <a:solidFill>
                            <a:srgbClr val="2F4D91"/>
                          </a:solidFill>
                        </a:rPr>
                        <a:t>» (Всего ППС - 27)</a:t>
                      </a:r>
                      <a:endParaRPr lang="ru-RU" sz="1300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167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Кол-во ППС с ученой степенью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(</a:t>
                      </a:r>
                      <a:r>
                        <a:rPr lang="ru-RU" sz="1300" b="1" dirty="0" err="1" smtClean="0">
                          <a:solidFill>
                            <a:srgbClr val="2F4D91"/>
                          </a:solidFill>
                        </a:rPr>
                        <a:t>штатн</a:t>
                      </a:r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.)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err="1" smtClean="0">
                          <a:solidFill>
                            <a:srgbClr val="2F4D91"/>
                          </a:solidFill>
                        </a:rPr>
                        <a:t>остепененность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Кол-во ППС с ученой степенью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(</a:t>
                      </a:r>
                      <a:r>
                        <a:rPr lang="ru-RU" sz="1300" b="1" dirty="0" err="1" smtClean="0">
                          <a:solidFill>
                            <a:srgbClr val="2F4D91"/>
                          </a:solidFill>
                        </a:rPr>
                        <a:t>штатн</a:t>
                      </a:r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.)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err="1" smtClean="0">
                          <a:solidFill>
                            <a:srgbClr val="2F4D91"/>
                          </a:solidFill>
                        </a:rPr>
                        <a:t>остепененность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Кол-во ППС с ученой степенью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(</a:t>
                      </a:r>
                      <a:r>
                        <a:rPr lang="ru-RU" sz="1300" b="1" dirty="0" err="1" smtClean="0">
                          <a:solidFill>
                            <a:srgbClr val="2F4D91"/>
                          </a:solidFill>
                        </a:rPr>
                        <a:t>штатн</a:t>
                      </a:r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.)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err="1" smtClean="0">
                          <a:solidFill>
                            <a:srgbClr val="2F4D91"/>
                          </a:solidFill>
                        </a:rPr>
                        <a:t>остепененность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961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Доктора наук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 4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56,5% 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2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50% 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4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63,0%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961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Кандидаты наук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6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4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9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961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Доктора </a:t>
                      </a:r>
                      <a:r>
                        <a:rPr lang="en-US" sz="1300" b="1" dirty="0" smtClean="0">
                          <a:solidFill>
                            <a:srgbClr val="2F4D91"/>
                          </a:solidFill>
                        </a:rPr>
                        <a:t>PhD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3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3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</a:rPr>
                        <a:t>4</a:t>
                      </a:r>
                      <a:endParaRPr lang="ru-RU" sz="1300" b="1" dirty="0">
                        <a:solidFill>
                          <a:srgbClr val="2F4D91"/>
                        </a:solidFill>
                      </a:endParaRPr>
                    </a:p>
                  </a:txBody>
                  <a:tcPr marT="45770" marB="4577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4"/>
          <p:cNvSpPr txBox="1">
            <a:spLocks noChangeArrowheads="1"/>
          </p:cNvSpPr>
          <p:nvPr/>
        </p:nvSpPr>
        <p:spPr bwMode="auto">
          <a:xfrm>
            <a:off x="401638" y="638175"/>
            <a:ext cx="3502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ЗАЩИТЫ ДИССЕРТАЦИЙ</a:t>
            </a:r>
          </a:p>
        </p:txBody>
      </p:sp>
      <p:sp>
        <p:nvSpPr>
          <p:cNvPr id="5123" name="Прямоугольник 21"/>
          <p:cNvSpPr>
            <a:spLocks noChangeArrowheads="1"/>
          </p:cNvSpPr>
          <p:nvPr/>
        </p:nvSpPr>
        <p:spPr bwMode="auto">
          <a:xfrm>
            <a:off x="4183063" y="457200"/>
            <a:ext cx="479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ИНОСТРАННЫМ ЯЗЫКОМ ППС</a:t>
            </a:r>
          </a:p>
          <a:p>
            <a:pPr algn="ctr" eaLnBrk="1" hangingPunct="1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Intermediate</a:t>
            </a:r>
            <a:r>
              <a:rPr lang="ru-RU" altLang="ru-RU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IELTS</a:t>
            </a:r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4</a:t>
            </a:r>
          </a:p>
        </p:txBody>
      </p:sp>
      <p:pic>
        <p:nvPicPr>
          <p:cNvPr id="5125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  <p:sp>
        <p:nvSpPr>
          <p:cNvPr id="5127" name="TextBox 24"/>
          <p:cNvSpPr txBox="1">
            <a:spLocks noChangeArrowheads="1"/>
          </p:cNvSpPr>
          <p:nvPr/>
        </p:nvSpPr>
        <p:spPr bwMode="auto">
          <a:xfrm>
            <a:off x="2916238" y="3368675"/>
            <a:ext cx="3376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ПУБЛИКАЦИИ ППС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66688" y="1031875"/>
          <a:ext cx="3960812" cy="2054225"/>
        </p:xfrm>
        <a:graphic>
          <a:graphicData uri="http://schemas.openxmlformats.org/drawingml/2006/table">
            <a:tbl>
              <a:tblPr/>
              <a:tblGrid>
                <a:gridCol w="1015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60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ВШ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2019 г.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2020 г.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2021 г.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2022*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2023*г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ВиБ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ТППЖ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ЭиБ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ВиББ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ВКН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ЖиБ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294188" y="1041400"/>
          <a:ext cx="4572000" cy="2054225"/>
        </p:xfrm>
        <a:graphic>
          <a:graphicData uri="http://schemas.openxmlformats.org/drawingml/2006/table">
            <a:tbl>
              <a:tblPr/>
              <a:tblGrid>
                <a:gridCol w="997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60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ВШ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 г.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2020 г.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2021 г.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2022*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2023*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ВиБ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smtClean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ТППЖ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ЭиБ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ВиББ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ВКН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ЖиБ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6" y="3778250"/>
          <a:ext cx="8897893" cy="276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603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ВШ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2022*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2023*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742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Thomson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Reuters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КОКСОН МОН РК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Thomson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Reuters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КОКСОН МОН РК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Thomson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Reuters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КОКСОН МОН РК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Thomson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Reuters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КОКСОН МОН РК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Thomson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Reuters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КОКСОН МОН РК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0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ВиБ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0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ТППЖ</a:t>
                      </a: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0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ЭиБ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0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ВиББ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0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ВКН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ЖиБ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4056063" y="1452563"/>
            <a:ext cx="2447925" cy="79216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«Ветеринарная и биологическая безопасность» </a:t>
            </a:r>
          </a:p>
        </p:txBody>
      </p:sp>
      <p:sp>
        <p:nvSpPr>
          <p:cNvPr id="10" name="Овал 9"/>
          <p:cNvSpPr/>
          <p:nvPr/>
        </p:nvSpPr>
        <p:spPr>
          <a:xfrm>
            <a:off x="6551613" y="1452563"/>
            <a:ext cx="2447925" cy="79216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</a:t>
            </a:r>
            <a:r>
              <a:rPr lang="kk-KZ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Ветеринарные и клинические науки</a:t>
            </a:r>
            <a:r>
              <a:rPr lang="kk-KZ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77975" y="1473200"/>
            <a:ext cx="2447925" cy="792163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Животноводство и биоресурсы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732365" y="2989569"/>
            <a:ext cx="448578" cy="1150372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Овал 35"/>
          <p:cNvSpPr/>
          <p:nvPr/>
        </p:nvSpPr>
        <p:spPr>
          <a:xfrm>
            <a:off x="247650" y="3917950"/>
            <a:ext cx="1516063" cy="863600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2023* год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01825" y="3984625"/>
            <a:ext cx="1800225" cy="7381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проектов на общую сумму –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97 млн.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21188" y="3984625"/>
            <a:ext cx="1800225" cy="7381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проектов на общую сумму –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млн.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75463" y="3984625"/>
            <a:ext cx="1800225" cy="7381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проектов на общую сумму –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37 млн. тг.</a:t>
            </a:r>
          </a:p>
        </p:txBody>
      </p:sp>
      <p:sp>
        <p:nvSpPr>
          <p:cNvPr id="6156" name="TextBox 52"/>
          <p:cNvSpPr txBox="1">
            <a:spLocks noChangeArrowheads="1"/>
          </p:cNvSpPr>
          <p:nvPr/>
        </p:nvSpPr>
        <p:spPr bwMode="auto">
          <a:xfrm>
            <a:off x="2195513" y="5516563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5" name="Нашивка 54"/>
          <p:cNvSpPr/>
          <p:nvPr/>
        </p:nvSpPr>
        <p:spPr>
          <a:xfrm>
            <a:off x="3926210" y="5607149"/>
            <a:ext cx="678967" cy="466407"/>
          </a:xfrm>
          <a:prstGeom prst="chevron">
            <a:avLst>
              <a:gd name="adj" fmla="val 62310"/>
            </a:avLst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Нашивка 55"/>
          <p:cNvSpPr/>
          <p:nvPr/>
        </p:nvSpPr>
        <p:spPr>
          <a:xfrm>
            <a:off x="4502274" y="5607149"/>
            <a:ext cx="678967" cy="466407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Скругленный прямоугольник 56"/>
          <p:cNvSpPr/>
          <p:nvPr/>
        </p:nvSpPr>
        <p:spPr>
          <a:xfrm>
            <a:off x="382588" y="5119688"/>
            <a:ext cx="3455987" cy="12969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Кол-во ППС  по институту –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68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вовлеченных ППС  по институту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–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45, 5 % 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280025" y="5119688"/>
            <a:ext cx="3455988" cy="12969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Кол-во ППС  по институту –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вовлеченных ППС  по институту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человек  -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54,2 % </a:t>
            </a:r>
          </a:p>
        </p:txBody>
      </p:sp>
      <p:sp>
        <p:nvSpPr>
          <p:cNvPr id="62" name="Овал 61"/>
          <p:cNvSpPr/>
          <p:nvPr/>
        </p:nvSpPr>
        <p:spPr>
          <a:xfrm>
            <a:off x="247650" y="2405063"/>
            <a:ext cx="1516063" cy="863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2F4D91"/>
                </a:solidFill>
                <a:latin typeface="Times New Roman" pitchFamily="18" charset="0"/>
                <a:cs typeface="Times New Roman" pitchFamily="18" charset="0"/>
              </a:rPr>
              <a:t>2022* год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01825" y="2509838"/>
            <a:ext cx="1800225" cy="7381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проекта на общую сумму –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77 млн. 244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21188" y="2509838"/>
            <a:ext cx="1800225" cy="7381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проекта на общую сумму –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57 млн.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75463" y="2509838"/>
            <a:ext cx="1800225" cy="7381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проекта на общую сумму –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 млн. тг.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5</a:t>
            </a:r>
          </a:p>
        </p:txBody>
      </p:sp>
      <p:sp>
        <p:nvSpPr>
          <p:cNvPr id="6170" name="TextBox 24"/>
          <p:cNvSpPr txBox="1">
            <a:spLocks noChangeArrowheads="1"/>
          </p:cNvSpPr>
          <p:nvPr/>
        </p:nvSpPr>
        <p:spPr bwMode="auto">
          <a:xfrm>
            <a:off x="382588" y="676275"/>
            <a:ext cx="8308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НАУЧНЫЕ, НАУЧНО-ТЕХНИЧЕСКИЕ ПРОЕКТЫ И ПРОГРАММЫ, ФИНАНСИРУЕМЫЕ ИЗ ГОСУДАРСТВЕННОГО БЮДЖЕТА</a:t>
            </a:r>
          </a:p>
        </p:txBody>
      </p:sp>
      <p:pic>
        <p:nvPicPr>
          <p:cNvPr id="6171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  <p:sp>
        <p:nvSpPr>
          <p:cNvPr id="31" name="Нашивка 30"/>
          <p:cNvSpPr/>
          <p:nvPr/>
        </p:nvSpPr>
        <p:spPr>
          <a:xfrm rot="5400000">
            <a:off x="2525475" y="3048221"/>
            <a:ext cx="448578" cy="1150372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Нашивка 31"/>
          <p:cNvSpPr/>
          <p:nvPr/>
        </p:nvSpPr>
        <p:spPr>
          <a:xfrm rot="5400000">
            <a:off x="5128478" y="3048221"/>
            <a:ext cx="448578" cy="1150372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Нашивка 33"/>
          <p:cNvSpPr/>
          <p:nvPr/>
        </p:nvSpPr>
        <p:spPr>
          <a:xfrm rot="5400000">
            <a:off x="7551286" y="3048221"/>
            <a:ext cx="448578" cy="1150372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684213" y="4448175"/>
            <a:ext cx="7775575" cy="1081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1988" y="1903413"/>
            <a:ext cx="7775575" cy="1079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4213" y="3067050"/>
            <a:ext cx="7775575" cy="129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5288" y="5624513"/>
            <a:ext cx="8353425" cy="1092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4" name="TextBox 32"/>
          <p:cNvSpPr txBox="1">
            <a:spLocks noChangeArrowheads="1"/>
          </p:cNvSpPr>
          <p:nvPr/>
        </p:nvSpPr>
        <p:spPr bwMode="auto">
          <a:xfrm>
            <a:off x="465138" y="5672138"/>
            <a:ext cx="8224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совершенствовать методики научно-исследовательских работ, и закуп современных инструментов и приборов используемых  в хозяйствах. </a:t>
            </a:r>
          </a:p>
          <a:p>
            <a:pPr algn="ctr" eaLnBrk="1" hangingPunct="1"/>
            <a:r>
              <a:rPr lang="ru-RU" altLang="ru-RU" sz="1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Привлекать к исследованиям обучающихся, молодых преподавателей, стажеров, </a:t>
            </a:r>
          </a:p>
          <a:p>
            <a:pPr algn="ctr" eaLnBrk="1" hangingPunct="1"/>
            <a:r>
              <a:rPr lang="ru-RU" altLang="ru-RU" sz="1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организовывать производственные практики.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2627313" y="3189288"/>
            <a:ext cx="4392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ВШ «Ветеринарная и биологическая безопасность»</a:t>
            </a: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1403350" y="3497263"/>
            <a:ext cx="3024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КХ «Жумалы», ЗКО</a:t>
            </a: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2046288" y="3935413"/>
            <a:ext cx="6126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200 тыс. тг.                                                   500 тыс. тг.</a:t>
            </a:r>
          </a:p>
        </p:txBody>
      </p:sp>
      <p:sp>
        <p:nvSpPr>
          <p:cNvPr id="14" name="Нашивка 13"/>
          <p:cNvSpPr/>
          <p:nvPr/>
        </p:nvSpPr>
        <p:spPr>
          <a:xfrm>
            <a:off x="4646613" y="4019550"/>
            <a:ext cx="288925" cy="180975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4935538" y="4019550"/>
            <a:ext cx="287337" cy="180975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2828925" y="4500563"/>
            <a:ext cx="3557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ВШ «Ветеринарные клинические науки»</a:t>
            </a:r>
          </a:p>
        </p:txBody>
      </p:sp>
      <p:sp>
        <p:nvSpPr>
          <p:cNvPr id="7181" name="Прямоугольник 20"/>
          <p:cNvSpPr>
            <a:spLocks noChangeArrowheads="1"/>
          </p:cNvSpPr>
          <p:nvPr/>
        </p:nvSpPr>
        <p:spPr bwMode="auto">
          <a:xfrm>
            <a:off x="1092200" y="2300288"/>
            <a:ext cx="33893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defTabSz="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15000"/>
              </a:spcAft>
            </a:pPr>
            <a:r>
              <a:rPr lang="kk-KZ" alt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КХ «Қ</a:t>
            </a:r>
            <a:r>
              <a:rPr lang="ru-RU" alt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анат», ЗКО</a:t>
            </a:r>
            <a:endParaRPr lang="ru-RU" altLang="ru-RU" sz="1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2" name="TextBox 21"/>
          <p:cNvSpPr txBox="1">
            <a:spLocks noChangeArrowheads="1"/>
          </p:cNvSpPr>
          <p:nvPr/>
        </p:nvSpPr>
        <p:spPr bwMode="auto">
          <a:xfrm>
            <a:off x="2241550" y="2565400"/>
            <a:ext cx="545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тыс. тг.                                                   600 тыс. тг.</a:t>
            </a:r>
          </a:p>
        </p:txBody>
      </p:sp>
      <p:sp>
        <p:nvSpPr>
          <p:cNvPr id="7183" name="Прямоугольник 25"/>
          <p:cNvSpPr>
            <a:spLocks noChangeArrowheads="1"/>
          </p:cNvSpPr>
          <p:nvPr/>
        </p:nvSpPr>
        <p:spPr bwMode="auto">
          <a:xfrm>
            <a:off x="2216150" y="1903413"/>
            <a:ext cx="5219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ВШ «Животноводство и биоресурсы»</a:t>
            </a:r>
          </a:p>
        </p:txBody>
      </p:sp>
      <p:sp>
        <p:nvSpPr>
          <p:cNvPr id="7184" name="TextBox 26"/>
          <p:cNvSpPr txBox="1">
            <a:spLocks noChangeArrowheads="1"/>
          </p:cNvSpPr>
          <p:nvPr/>
        </p:nvSpPr>
        <p:spPr bwMode="auto">
          <a:xfrm>
            <a:off x="2095500" y="4808538"/>
            <a:ext cx="174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КХ «</a:t>
            </a:r>
            <a:r>
              <a:rPr lang="kk-KZ" alt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Бисекеш</a:t>
            </a:r>
            <a:r>
              <a:rPr lang="ru-RU" alt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ЗКО</a:t>
            </a:r>
          </a:p>
        </p:txBody>
      </p:sp>
      <p:sp>
        <p:nvSpPr>
          <p:cNvPr id="7185" name="TextBox 28"/>
          <p:cNvSpPr txBox="1">
            <a:spLocks noChangeArrowheads="1"/>
          </p:cNvSpPr>
          <p:nvPr/>
        </p:nvSpPr>
        <p:spPr bwMode="auto">
          <a:xfrm>
            <a:off x="2095500" y="5097463"/>
            <a:ext cx="568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 тыс. тг.                                                   500 тыс. тг.</a:t>
            </a:r>
          </a:p>
        </p:txBody>
      </p:sp>
      <p:sp>
        <p:nvSpPr>
          <p:cNvPr id="7186" name="TextBox 24"/>
          <p:cNvSpPr txBox="1">
            <a:spLocks noChangeArrowheads="1"/>
          </p:cNvSpPr>
          <p:nvPr/>
        </p:nvSpPr>
        <p:spPr bwMode="auto">
          <a:xfrm>
            <a:off x="3355975" y="576263"/>
            <a:ext cx="2805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ХОЗДОГОВОРНЫЕ ТЕМЫ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6</a:t>
            </a:r>
          </a:p>
        </p:txBody>
      </p:sp>
      <p:sp>
        <p:nvSpPr>
          <p:cNvPr id="29" name="Овал 28"/>
          <p:cNvSpPr/>
          <p:nvPr/>
        </p:nvSpPr>
        <p:spPr>
          <a:xfrm>
            <a:off x="5813425" y="955675"/>
            <a:ext cx="2016125" cy="863600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2023* год</a:t>
            </a:r>
          </a:p>
        </p:txBody>
      </p:sp>
      <p:sp>
        <p:nvSpPr>
          <p:cNvPr id="35" name="Овал 34"/>
          <p:cNvSpPr/>
          <p:nvPr/>
        </p:nvSpPr>
        <p:spPr>
          <a:xfrm>
            <a:off x="1931988" y="955675"/>
            <a:ext cx="2035175" cy="863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2F4D91"/>
                </a:solidFill>
                <a:latin typeface="Times New Roman" pitchFamily="18" charset="0"/>
                <a:cs typeface="Times New Roman" pitchFamily="18" charset="0"/>
              </a:rPr>
              <a:t>2022* год</a:t>
            </a:r>
          </a:p>
        </p:txBody>
      </p:sp>
      <p:sp>
        <p:nvSpPr>
          <p:cNvPr id="36" name="Нашивка 35"/>
          <p:cNvSpPr/>
          <p:nvPr/>
        </p:nvSpPr>
        <p:spPr>
          <a:xfrm>
            <a:off x="5021287" y="1249276"/>
            <a:ext cx="460682" cy="31583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Нашивка 36"/>
          <p:cNvSpPr/>
          <p:nvPr/>
        </p:nvSpPr>
        <p:spPr>
          <a:xfrm>
            <a:off x="4266158" y="1249276"/>
            <a:ext cx="432048" cy="31583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Нашивка 37"/>
          <p:cNvSpPr/>
          <p:nvPr/>
        </p:nvSpPr>
        <p:spPr>
          <a:xfrm>
            <a:off x="4649440" y="1249276"/>
            <a:ext cx="438522" cy="31583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Нашивка 39"/>
          <p:cNvSpPr/>
          <p:nvPr/>
        </p:nvSpPr>
        <p:spPr>
          <a:xfrm>
            <a:off x="4625975" y="2700338"/>
            <a:ext cx="288925" cy="17938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Нашивка 40"/>
          <p:cNvSpPr/>
          <p:nvPr/>
        </p:nvSpPr>
        <p:spPr>
          <a:xfrm>
            <a:off x="4914900" y="2700338"/>
            <a:ext cx="287338" cy="179387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4552950" y="5207000"/>
            <a:ext cx="288925" cy="180975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Нашивка 42"/>
          <p:cNvSpPr/>
          <p:nvPr/>
        </p:nvSpPr>
        <p:spPr>
          <a:xfrm>
            <a:off x="4841875" y="5207000"/>
            <a:ext cx="287338" cy="180975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03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6"/>
          <p:cNvSpPr txBox="1">
            <a:spLocks noChangeArrowheads="1"/>
          </p:cNvSpPr>
          <p:nvPr/>
        </p:nvSpPr>
        <p:spPr bwMode="auto">
          <a:xfrm>
            <a:off x="1547813" y="5732463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100138" y="4005263"/>
            <a:ext cx="6985000" cy="863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100138" y="4918075"/>
            <a:ext cx="6985000" cy="863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098550" y="5842000"/>
            <a:ext cx="6985000" cy="863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198" name="TextBox 28"/>
          <p:cNvSpPr txBox="1">
            <a:spLocks noChangeArrowheads="1"/>
          </p:cNvSpPr>
          <p:nvPr/>
        </p:nvSpPr>
        <p:spPr bwMode="auto">
          <a:xfrm>
            <a:off x="1981200" y="6232525"/>
            <a:ext cx="5853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150 тыс. тг.                                                 600 тыс. тг.</a:t>
            </a:r>
          </a:p>
        </p:txBody>
      </p:sp>
      <p:sp>
        <p:nvSpPr>
          <p:cNvPr id="8199" name="TextBox 28"/>
          <p:cNvSpPr txBox="1">
            <a:spLocks noChangeArrowheads="1"/>
          </p:cNvSpPr>
          <p:nvPr/>
        </p:nvSpPr>
        <p:spPr bwMode="auto">
          <a:xfrm>
            <a:off x="1528763" y="4406900"/>
            <a:ext cx="5919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200 тыс. тг.                                                 750 тыс. тг.</a:t>
            </a:r>
          </a:p>
        </p:txBody>
      </p:sp>
      <p:sp>
        <p:nvSpPr>
          <p:cNvPr id="8200" name="TextBox 28"/>
          <p:cNvSpPr txBox="1">
            <a:spLocks noChangeArrowheads="1"/>
          </p:cNvSpPr>
          <p:nvPr/>
        </p:nvSpPr>
        <p:spPr bwMode="auto">
          <a:xfrm>
            <a:off x="1547813" y="5310188"/>
            <a:ext cx="5919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100 тыс. тг.                                                 450 тыс. тг.</a:t>
            </a:r>
          </a:p>
        </p:txBody>
      </p:sp>
      <p:sp>
        <p:nvSpPr>
          <p:cNvPr id="8201" name="TextBox 24"/>
          <p:cNvSpPr txBox="1">
            <a:spLocks noChangeArrowheads="1"/>
          </p:cNvSpPr>
          <p:nvPr/>
        </p:nvSpPr>
        <p:spPr bwMode="auto">
          <a:xfrm>
            <a:off x="2611438" y="592138"/>
            <a:ext cx="4395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</a:t>
            </a:r>
          </a:p>
        </p:txBody>
      </p:sp>
      <p:sp>
        <p:nvSpPr>
          <p:cNvPr id="31" name="Овал 30"/>
          <p:cNvSpPr/>
          <p:nvPr/>
        </p:nvSpPr>
        <p:spPr>
          <a:xfrm>
            <a:off x="6042025" y="3213100"/>
            <a:ext cx="1516063" cy="711200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2023* год</a:t>
            </a:r>
          </a:p>
        </p:txBody>
      </p:sp>
      <p:sp>
        <p:nvSpPr>
          <p:cNvPr id="32" name="Овал 31"/>
          <p:cNvSpPr/>
          <p:nvPr/>
        </p:nvSpPr>
        <p:spPr>
          <a:xfrm>
            <a:off x="1917700" y="3213100"/>
            <a:ext cx="1516063" cy="711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2F4D91"/>
                </a:solidFill>
                <a:latin typeface="Times New Roman" pitchFamily="18" charset="0"/>
                <a:cs typeface="Times New Roman" pitchFamily="18" charset="0"/>
              </a:rPr>
              <a:t>2022* год</a:t>
            </a:r>
          </a:p>
        </p:txBody>
      </p:sp>
      <p:sp>
        <p:nvSpPr>
          <p:cNvPr id="34" name="Нашивка 33"/>
          <p:cNvSpPr/>
          <p:nvPr/>
        </p:nvSpPr>
        <p:spPr>
          <a:xfrm>
            <a:off x="4907831" y="3462908"/>
            <a:ext cx="460682" cy="22481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Нашивка 36"/>
          <p:cNvSpPr/>
          <p:nvPr/>
        </p:nvSpPr>
        <p:spPr>
          <a:xfrm>
            <a:off x="4152702" y="3462908"/>
            <a:ext cx="432048" cy="22481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Нашивка 37"/>
          <p:cNvSpPr/>
          <p:nvPr/>
        </p:nvSpPr>
        <p:spPr>
          <a:xfrm>
            <a:off x="4535984" y="3462908"/>
            <a:ext cx="438522" cy="22481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213" name="TextBox 8"/>
          <p:cNvSpPr txBox="1">
            <a:spLocks noChangeArrowheads="1"/>
          </p:cNvSpPr>
          <p:nvPr/>
        </p:nvSpPr>
        <p:spPr bwMode="auto">
          <a:xfrm>
            <a:off x="2444750" y="4114800"/>
            <a:ext cx="4392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ВШ «Ветеринарная и биологическая безопасность»</a:t>
            </a:r>
          </a:p>
        </p:txBody>
      </p:sp>
      <p:sp>
        <p:nvSpPr>
          <p:cNvPr id="8214" name="Прямоугольник 25"/>
          <p:cNvSpPr>
            <a:spLocks noChangeArrowheads="1"/>
          </p:cNvSpPr>
          <p:nvPr/>
        </p:nvSpPr>
        <p:spPr bwMode="auto">
          <a:xfrm>
            <a:off x="2030413" y="5956300"/>
            <a:ext cx="5219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ВШ «Животноводство и биоресурсы»</a:t>
            </a:r>
          </a:p>
        </p:txBody>
      </p:sp>
      <p:sp>
        <p:nvSpPr>
          <p:cNvPr id="8215" name="TextBox 18"/>
          <p:cNvSpPr txBox="1">
            <a:spLocks noChangeArrowheads="1"/>
          </p:cNvSpPr>
          <p:nvPr/>
        </p:nvSpPr>
        <p:spPr bwMode="auto">
          <a:xfrm>
            <a:off x="2771775" y="5037138"/>
            <a:ext cx="355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ВШ «Ветеринарные клинические науки»</a:t>
            </a:r>
          </a:p>
        </p:txBody>
      </p:sp>
      <p:pic>
        <p:nvPicPr>
          <p:cNvPr id="8216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  <p:sp>
        <p:nvSpPr>
          <p:cNvPr id="45" name="Нашивка 44"/>
          <p:cNvSpPr/>
          <p:nvPr/>
        </p:nvSpPr>
        <p:spPr>
          <a:xfrm>
            <a:off x="4483100" y="6327775"/>
            <a:ext cx="288925" cy="179388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Нашивка 45"/>
          <p:cNvSpPr/>
          <p:nvPr/>
        </p:nvSpPr>
        <p:spPr>
          <a:xfrm>
            <a:off x="4772025" y="6327775"/>
            <a:ext cx="287338" cy="179388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483100" y="5405438"/>
            <a:ext cx="288925" cy="17938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72025" y="5405438"/>
            <a:ext cx="287338" cy="179387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483100" y="4502150"/>
            <a:ext cx="288925" cy="179388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4772025" y="4502150"/>
            <a:ext cx="287338" cy="179388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7</a:t>
            </a:r>
          </a:p>
        </p:txBody>
      </p:sp>
      <p:sp>
        <p:nvSpPr>
          <p:cNvPr id="8225" name="TextBox 1"/>
          <p:cNvSpPr txBox="1">
            <a:spLocks noChangeArrowheads="1"/>
          </p:cNvSpPr>
          <p:nvPr/>
        </p:nvSpPr>
        <p:spPr bwMode="auto">
          <a:xfrm>
            <a:off x="3249613" y="1590675"/>
            <a:ext cx="2592387" cy="831850"/>
          </a:xfrm>
          <a:prstGeom prst="rect">
            <a:avLst/>
          </a:prstGeom>
          <a:noFill/>
          <a:ln w="25400">
            <a:solidFill>
              <a:srgbClr val="007400">
                <a:alpha val="54117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ветеринарная медицина;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Искусственное осеменение с/х животных</a:t>
            </a:r>
          </a:p>
        </p:txBody>
      </p:sp>
      <p:sp>
        <p:nvSpPr>
          <p:cNvPr id="8226" name="TextBox 32"/>
          <p:cNvSpPr txBox="1">
            <a:spLocks noChangeArrowheads="1"/>
          </p:cNvSpPr>
          <p:nvPr/>
        </p:nvSpPr>
        <p:spPr bwMode="auto">
          <a:xfrm>
            <a:off x="401638" y="1592263"/>
            <a:ext cx="2592387" cy="1385887"/>
          </a:xfrm>
          <a:prstGeom prst="rect">
            <a:avLst/>
          </a:prstGeom>
          <a:noFill/>
          <a:ln w="25400">
            <a:solidFill>
              <a:srgbClr val="007400">
                <a:alpha val="54117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профилактики бруцеллёза;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эпизоотических мероприятий при социально значимых инфекционных заболеваниях животных</a:t>
            </a:r>
          </a:p>
        </p:txBody>
      </p:sp>
      <p:sp>
        <p:nvSpPr>
          <p:cNvPr id="8227" name="TextBox 34"/>
          <p:cNvSpPr txBox="1">
            <a:spLocks noChangeArrowheads="1"/>
          </p:cNvSpPr>
          <p:nvPr/>
        </p:nvSpPr>
        <p:spPr bwMode="auto">
          <a:xfrm>
            <a:off x="6086475" y="1573213"/>
            <a:ext cx="2590800" cy="1570037"/>
          </a:xfrm>
          <a:prstGeom prst="rect">
            <a:avLst/>
          </a:prstGeom>
          <a:noFill/>
          <a:ln w="25400">
            <a:solidFill>
              <a:srgbClr val="007400">
                <a:alpha val="54117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ведении мясо-шерстного и мясо-сального  овцеводства;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 комплекс ЭРА в экологической деятельности;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Искусственное воспроизводство и товарное выращивание осетровых рыб</a:t>
            </a:r>
          </a:p>
        </p:txBody>
      </p:sp>
      <p:sp>
        <p:nvSpPr>
          <p:cNvPr id="36" name="Овал 35"/>
          <p:cNvSpPr/>
          <p:nvPr/>
        </p:nvSpPr>
        <p:spPr>
          <a:xfrm>
            <a:off x="6172200" y="958850"/>
            <a:ext cx="2447925" cy="525463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Животноводство и биоресурсы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327400" y="930275"/>
            <a:ext cx="2447925" cy="523875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Ветеринарные клинические науки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74663" y="930275"/>
            <a:ext cx="2447925" cy="55403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Ветеринарная и биологическая безопасность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21"/>
          <p:cNvGrpSpPr>
            <a:grpSpLocks/>
          </p:cNvGrpSpPr>
          <p:nvPr/>
        </p:nvGrpSpPr>
        <p:grpSpPr bwMode="auto">
          <a:xfrm>
            <a:off x="4211638" y="2990850"/>
            <a:ext cx="750887" cy="1071563"/>
            <a:chOff x="0" y="957111"/>
            <a:chExt cx="750620" cy="1072314"/>
          </a:xfrm>
        </p:grpSpPr>
        <p:sp>
          <p:nvSpPr>
            <p:cNvPr id="23" name="Нашивка 22"/>
            <p:cNvSpPr/>
            <p:nvPr/>
          </p:nvSpPr>
          <p:spPr>
            <a:xfrm rot="5400000">
              <a:off x="-160847" y="1117958"/>
              <a:ext cx="1072314" cy="750620"/>
            </a:xfrm>
            <a:prstGeom prst="chevron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Нашивка 4"/>
            <p:cNvSpPr/>
            <p:nvPr/>
          </p:nvSpPr>
          <p:spPr>
            <a:xfrm>
              <a:off x="0" y="1332024"/>
              <a:ext cx="750620" cy="322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2023* г.</a:t>
              </a:r>
            </a:p>
          </p:txBody>
        </p:sp>
      </p:grpSp>
      <p:grpSp>
        <p:nvGrpSpPr>
          <p:cNvPr id="9219" name="Группа 27"/>
          <p:cNvGrpSpPr>
            <a:grpSpLocks/>
          </p:cNvGrpSpPr>
          <p:nvPr/>
        </p:nvGrpSpPr>
        <p:grpSpPr bwMode="auto">
          <a:xfrm>
            <a:off x="4225925" y="1814513"/>
            <a:ext cx="720725" cy="1071562"/>
            <a:chOff x="0" y="2867116"/>
            <a:chExt cx="750620" cy="1072313"/>
          </a:xfrm>
        </p:grpSpPr>
        <p:sp>
          <p:nvSpPr>
            <p:cNvPr id="29" name="Нашивка 28"/>
            <p:cNvSpPr/>
            <p:nvPr/>
          </p:nvSpPr>
          <p:spPr>
            <a:xfrm rot="5400000">
              <a:off x="-160847" y="3027963"/>
              <a:ext cx="1072313" cy="750620"/>
            </a:xfrm>
            <a:prstGeom prst="chevron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Нашивка 4"/>
            <p:cNvSpPr/>
            <p:nvPr/>
          </p:nvSpPr>
          <p:spPr>
            <a:xfrm>
              <a:off x="0" y="3242029"/>
              <a:ext cx="750620" cy="32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2022* г.</a:t>
              </a:r>
            </a:p>
          </p:txBody>
        </p:sp>
      </p:grpSp>
      <p:grpSp>
        <p:nvGrpSpPr>
          <p:cNvPr id="9220" name="Группа 39"/>
          <p:cNvGrpSpPr>
            <a:grpSpLocks/>
          </p:cNvGrpSpPr>
          <p:nvPr/>
        </p:nvGrpSpPr>
        <p:grpSpPr bwMode="auto">
          <a:xfrm>
            <a:off x="209550" y="3079750"/>
            <a:ext cx="3887788" cy="792163"/>
            <a:chOff x="750619" y="957112"/>
            <a:chExt cx="7386283" cy="697004"/>
          </a:xfrm>
        </p:grpSpPr>
        <p:sp>
          <p:nvSpPr>
            <p:cNvPr id="41" name="Прямоугольник с двумя скругленными соседними углами 40"/>
            <p:cNvSpPr/>
            <p:nvPr/>
          </p:nvSpPr>
          <p:spPr>
            <a:xfrm rot="5400000">
              <a:off x="4095258" y="-2387527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Прямоугольник 41"/>
            <p:cNvSpPr/>
            <p:nvPr/>
          </p:nvSpPr>
          <p:spPr>
            <a:xfrm>
              <a:off x="750619" y="990635"/>
              <a:ext cx="7353106" cy="6299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Оказание ветеринарных услуг крестьянским хозяйствам области (мобильная ветеринарная помощь)</a:t>
              </a:r>
            </a:p>
          </p:txBody>
        </p:sp>
      </p:grpSp>
      <p:grpSp>
        <p:nvGrpSpPr>
          <p:cNvPr id="9221" name="Группа 57"/>
          <p:cNvGrpSpPr>
            <a:grpSpLocks/>
          </p:cNvGrpSpPr>
          <p:nvPr/>
        </p:nvGrpSpPr>
        <p:grpSpPr bwMode="auto">
          <a:xfrm>
            <a:off x="179388" y="1890713"/>
            <a:ext cx="3887787" cy="720725"/>
            <a:chOff x="750619" y="3822122"/>
            <a:chExt cx="7386283" cy="697004"/>
          </a:xfrm>
        </p:grpSpPr>
        <p:sp>
          <p:nvSpPr>
            <p:cNvPr id="59" name="Прямоугольник с двумя скругленными соседними углами 58"/>
            <p:cNvSpPr/>
            <p:nvPr/>
          </p:nvSpPr>
          <p:spPr>
            <a:xfrm rot="5400000">
              <a:off x="4095259" y="477482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Прямоугольник 59"/>
            <p:cNvSpPr/>
            <p:nvPr/>
          </p:nvSpPr>
          <p:spPr>
            <a:xfrm>
              <a:off x="750619" y="3855898"/>
              <a:ext cx="7353108" cy="6294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Открытие УЗИ и рентген кабинета. Расширение инфраструктуры и оказание услуг при помощи современного оборудования</a:t>
              </a:r>
            </a:p>
          </p:txBody>
        </p:sp>
      </p:grpSp>
      <p:grpSp>
        <p:nvGrpSpPr>
          <p:cNvPr id="9222" name="Группа 68"/>
          <p:cNvGrpSpPr>
            <a:grpSpLocks/>
          </p:cNvGrpSpPr>
          <p:nvPr/>
        </p:nvGrpSpPr>
        <p:grpSpPr bwMode="auto">
          <a:xfrm>
            <a:off x="5129213" y="1892300"/>
            <a:ext cx="3887787" cy="720725"/>
            <a:chOff x="749157" y="3822698"/>
            <a:chExt cx="7386283" cy="697004"/>
          </a:xfrm>
        </p:grpSpPr>
        <p:sp>
          <p:nvSpPr>
            <p:cNvPr id="70" name="Прямоугольник с двумя скругленными соседними углами 69"/>
            <p:cNvSpPr/>
            <p:nvPr/>
          </p:nvSpPr>
          <p:spPr>
            <a:xfrm rot="5400000">
              <a:off x="4093797" y="478058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Прямоугольник 70"/>
            <p:cNvSpPr/>
            <p:nvPr/>
          </p:nvSpPr>
          <p:spPr>
            <a:xfrm>
              <a:off x="749157" y="3856474"/>
              <a:ext cx="7353108" cy="6294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Строительство аквакомплекса, формирование ремонтно-маточного стада</a:t>
              </a:r>
            </a:p>
          </p:txBody>
        </p:sp>
      </p:grpSp>
      <p:grpSp>
        <p:nvGrpSpPr>
          <p:cNvPr id="9223" name="Группа 77"/>
          <p:cNvGrpSpPr>
            <a:grpSpLocks/>
          </p:cNvGrpSpPr>
          <p:nvPr/>
        </p:nvGrpSpPr>
        <p:grpSpPr bwMode="auto">
          <a:xfrm>
            <a:off x="5129213" y="2997200"/>
            <a:ext cx="3887787" cy="1017588"/>
            <a:chOff x="750619" y="957112"/>
            <a:chExt cx="7386283" cy="697004"/>
          </a:xfrm>
        </p:grpSpPr>
        <p:sp>
          <p:nvSpPr>
            <p:cNvPr id="79" name="Прямоугольник с двумя скругленными соседними углами 78"/>
            <p:cNvSpPr/>
            <p:nvPr/>
          </p:nvSpPr>
          <p:spPr>
            <a:xfrm rot="5400000">
              <a:off x="4095259" y="-2387528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Прямоугольник 79"/>
            <p:cNvSpPr/>
            <p:nvPr/>
          </p:nvSpPr>
          <p:spPr>
            <a:xfrm>
              <a:off x="750619" y="990821"/>
              <a:ext cx="7353108" cy="629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Искусственное воспроизводство рыб. Получение и выращивание посадочного материала для реализации (зарыбление водоемов </a:t>
              </a:r>
              <a:r>
                <a:rPr lang="ru-RU" sz="14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природопользователей</a:t>
              </a: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области)</a:t>
              </a:r>
            </a:p>
          </p:txBody>
        </p:sp>
      </p:grpSp>
      <p:sp>
        <p:nvSpPr>
          <p:cNvPr id="83" name="Скругленный прямоугольник 82"/>
          <p:cNvSpPr/>
          <p:nvPr/>
        </p:nvSpPr>
        <p:spPr>
          <a:xfrm>
            <a:off x="179388" y="4710113"/>
            <a:ext cx="3960812" cy="13684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4932363" y="4710113"/>
            <a:ext cx="3960812" cy="13684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323850" y="4802188"/>
            <a:ext cx="3671888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ru-RU" altLang="ru-RU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анализа клиентской базы</a:t>
            </a:r>
          </a:p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ru-RU" altLang="ru-RU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хоз. договоров с КХ</a:t>
            </a:r>
          </a:p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ru-RU" altLang="ru-RU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услуг в сфере гостиничных услуг для животных, а также груминга</a:t>
            </a:r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4894263" y="4795838"/>
            <a:ext cx="392588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анализа клиентской базы</a:t>
            </a:r>
          </a:p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ru-RU" altLang="ru-RU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хоз. договоров                                       с природопользователями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схемы акклиматизации и зарыбления рыб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8</a:t>
            </a:r>
          </a:p>
        </p:txBody>
      </p:sp>
      <p:pic>
        <p:nvPicPr>
          <p:cNvPr id="9229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105233" y="1017687"/>
            <a:ext cx="194617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k-K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Жәрдем-ВЕТ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690383" y="1017687"/>
            <a:ext cx="244477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Аквакомплекс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ВЕТЕРИНАРНОЙ МЕДИЦИНЫ И ЖИВОТНОВОДСТВА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866428"/>
            <a:ext cx="8838651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Перспективные НАПРАВЛЕНИЯ РАЗВИТИЯ ИНСТИТУТА</a:t>
            </a:r>
          </a:p>
        </p:txBody>
      </p:sp>
      <p:sp>
        <p:nvSpPr>
          <p:cNvPr id="7" name="Овал 6"/>
          <p:cNvSpPr/>
          <p:nvPr/>
        </p:nvSpPr>
        <p:spPr>
          <a:xfrm>
            <a:off x="693738" y="1457325"/>
            <a:ext cx="2449512" cy="125095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«Ветеринарная и биологическая безопасность», «Ветеринарные клинические науки»</a:t>
            </a:r>
          </a:p>
        </p:txBody>
      </p:sp>
      <p:grpSp>
        <p:nvGrpSpPr>
          <p:cNvPr id="10246" name="Группа 27"/>
          <p:cNvGrpSpPr>
            <a:grpSpLocks/>
          </p:cNvGrpSpPr>
          <p:nvPr/>
        </p:nvGrpSpPr>
        <p:grpSpPr bwMode="auto">
          <a:xfrm>
            <a:off x="107950" y="3989388"/>
            <a:ext cx="647700" cy="1071562"/>
            <a:chOff x="0" y="2867116"/>
            <a:chExt cx="750620" cy="1072313"/>
          </a:xfrm>
        </p:grpSpPr>
        <p:sp>
          <p:nvSpPr>
            <p:cNvPr id="9" name="Нашивка 8"/>
            <p:cNvSpPr/>
            <p:nvPr/>
          </p:nvSpPr>
          <p:spPr>
            <a:xfrm rot="5400000">
              <a:off x="-160847" y="3027963"/>
              <a:ext cx="1072313" cy="750620"/>
            </a:xfrm>
            <a:prstGeom prst="chevron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4"/>
            <p:cNvSpPr/>
            <p:nvPr/>
          </p:nvSpPr>
          <p:spPr>
            <a:xfrm>
              <a:off x="0" y="3242029"/>
              <a:ext cx="750620" cy="32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2022* г.</a:t>
              </a:r>
            </a:p>
          </p:txBody>
        </p:sp>
      </p:grpSp>
      <p:grpSp>
        <p:nvGrpSpPr>
          <p:cNvPr id="10247" name="Группа 57"/>
          <p:cNvGrpSpPr>
            <a:grpSpLocks/>
          </p:cNvGrpSpPr>
          <p:nvPr/>
        </p:nvGrpSpPr>
        <p:grpSpPr bwMode="auto">
          <a:xfrm>
            <a:off x="900113" y="3884613"/>
            <a:ext cx="2544762" cy="1254125"/>
            <a:chOff x="750619" y="3822122"/>
            <a:chExt cx="7386283" cy="697004"/>
          </a:xfrm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4095257" y="477483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750619" y="3856531"/>
              <a:ext cx="7354030" cy="6281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Создание лаборатории для расфасовки лекарственных средств. Реализация препаратов</a:t>
              </a:r>
            </a:p>
          </p:txBody>
        </p:sp>
      </p:grpSp>
      <p:grpSp>
        <p:nvGrpSpPr>
          <p:cNvPr id="10248" name="Группа 21"/>
          <p:cNvGrpSpPr>
            <a:grpSpLocks/>
          </p:cNvGrpSpPr>
          <p:nvPr/>
        </p:nvGrpSpPr>
        <p:grpSpPr bwMode="auto">
          <a:xfrm>
            <a:off x="107950" y="5362575"/>
            <a:ext cx="647700" cy="1071563"/>
            <a:chOff x="0" y="957111"/>
            <a:chExt cx="750620" cy="1072314"/>
          </a:xfrm>
        </p:grpSpPr>
        <p:sp>
          <p:nvSpPr>
            <p:cNvPr id="15" name="Нашивка 14"/>
            <p:cNvSpPr/>
            <p:nvPr/>
          </p:nvSpPr>
          <p:spPr>
            <a:xfrm rot="5400000">
              <a:off x="-160847" y="1117958"/>
              <a:ext cx="1072314" cy="750620"/>
            </a:xfrm>
            <a:prstGeom prst="chevron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0" y="1332024"/>
              <a:ext cx="750620" cy="322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2023* г.</a:t>
              </a:r>
            </a:p>
          </p:txBody>
        </p:sp>
      </p:grpSp>
      <p:grpSp>
        <p:nvGrpSpPr>
          <p:cNvPr id="10249" name="Группа 39"/>
          <p:cNvGrpSpPr>
            <a:grpSpLocks/>
          </p:cNvGrpSpPr>
          <p:nvPr/>
        </p:nvGrpSpPr>
        <p:grpSpPr bwMode="auto">
          <a:xfrm>
            <a:off x="900113" y="5300663"/>
            <a:ext cx="2581275" cy="1162050"/>
            <a:chOff x="750619" y="957112"/>
            <a:chExt cx="7386283" cy="697004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4095260" y="-2387528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750619" y="991391"/>
              <a:ext cx="7354483" cy="62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Производство гипериммунной сыворотки. Расширение производственной базы и выпускаемой продукции </a:t>
              </a: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622821" y="2996952"/>
            <a:ext cx="252028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Производство биопрепаратов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435600" y="1457325"/>
            <a:ext cx="2447925" cy="792163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Животноводство и биоресурсы</a:t>
            </a:r>
            <a:r>
              <a: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95936" y="2574776"/>
            <a:ext cx="2385653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Птицеводство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44741" y="2574776"/>
            <a:ext cx="239027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Пчеловодство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54" name="Группа 27"/>
          <p:cNvGrpSpPr>
            <a:grpSpLocks/>
          </p:cNvGrpSpPr>
          <p:nvPr/>
        </p:nvGrpSpPr>
        <p:grpSpPr bwMode="auto">
          <a:xfrm>
            <a:off x="6119813" y="3471863"/>
            <a:ext cx="746125" cy="1071562"/>
            <a:chOff x="0" y="2867116"/>
            <a:chExt cx="750620" cy="1072313"/>
          </a:xfrm>
        </p:grpSpPr>
        <p:sp>
          <p:nvSpPr>
            <p:cNvPr id="25" name="Нашивка 24"/>
            <p:cNvSpPr/>
            <p:nvPr/>
          </p:nvSpPr>
          <p:spPr>
            <a:xfrm rot="5400000">
              <a:off x="-160847" y="3027963"/>
              <a:ext cx="1072313" cy="750620"/>
            </a:xfrm>
            <a:prstGeom prst="chevron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Нашивка 4"/>
            <p:cNvSpPr/>
            <p:nvPr/>
          </p:nvSpPr>
          <p:spPr>
            <a:xfrm>
              <a:off x="0" y="3242029"/>
              <a:ext cx="750620" cy="32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2022* г.</a:t>
              </a:r>
            </a:p>
          </p:txBody>
        </p:sp>
      </p:grpSp>
      <p:grpSp>
        <p:nvGrpSpPr>
          <p:cNvPr id="10255" name="Группа 57"/>
          <p:cNvGrpSpPr>
            <a:grpSpLocks/>
          </p:cNvGrpSpPr>
          <p:nvPr/>
        </p:nvGrpSpPr>
        <p:grpSpPr bwMode="auto">
          <a:xfrm>
            <a:off x="3995738" y="3294063"/>
            <a:ext cx="2016125" cy="1362075"/>
            <a:chOff x="750619" y="3822122"/>
            <a:chExt cx="7386283" cy="697004"/>
          </a:xfrm>
        </p:grpSpPr>
        <p:sp>
          <p:nvSpPr>
            <p:cNvPr id="28" name="Прямоугольник с двумя скругленными соседними углами 27"/>
            <p:cNvSpPr/>
            <p:nvPr/>
          </p:nvSpPr>
          <p:spPr>
            <a:xfrm rot="5400000">
              <a:off x="4095259" y="477483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750619" y="3856241"/>
              <a:ext cx="7351387" cy="6287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Разработка и совершенствование технологии производства продукции птицеводства</a:t>
              </a:r>
            </a:p>
          </p:txBody>
        </p:sp>
      </p:grpSp>
      <p:grpSp>
        <p:nvGrpSpPr>
          <p:cNvPr id="10256" name="Группа 21"/>
          <p:cNvGrpSpPr>
            <a:grpSpLocks/>
          </p:cNvGrpSpPr>
          <p:nvPr/>
        </p:nvGrpSpPr>
        <p:grpSpPr bwMode="auto">
          <a:xfrm>
            <a:off x="6176963" y="5022850"/>
            <a:ext cx="606425" cy="1071563"/>
            <a:chOff x="0" y="957111"/>
            <a:chExt cx="750620" cy="1072314"/>
          </a:xfrm>
        </p:grpSpPr>
        <p:sp>
          <p:nvSpPr>
            <p:cNvPr id="31" name="Нашивка 30"/>
            <p:cNvSpPr/>
            <p:nvPr/>
          </p:nvSpPr>
          <p:spPr>
            <a:xfrm rot="5400000">
              <a:off x="-160847" y="1117958"/>
              <a:ext cx="1072314" cy="750620"/>
            </a:xfrm>
            <a:prstGeom prst="chevron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Нашивка 4"/>
            <p:cNvSpPr/>
            <p:nvPr/>
          </p:nvSpPr>
          <p:spPr>
            <a:xfrm>
              <a:off x="0" y="1332024"/>
              <a:ext cx="750620" cy="322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2023 г.</a:t>
              </a:r>
            </a:p>
          </p:txBody>
        </p:sp>
      </p:grpSp>
      <p:grpSp>
        <p:nvGrpSpPr>
          <p:cNvPr id="10257" name="Группа 77"/>
          <p:cNvGrpSpPr>
            <a:grpSpLocks/>
          </p:cNvGrpSpPr>
          <p:nvPr/>
        </p:nvGrpSpPr>
        <p:grpSpPr bwMode="auto">
          <a:xfrm>
            <a:off x="3995738" y="4965700"/>
            <a:ext cx="2016125" cy="1176338"/>
            <a:chOff x="750619" y="957112"/>
            <a:chExt cx="7386283" cy="697004"/>
          </a:xfrm>
        </p:grpSpPr>
        <p:sp>
          <p:nvSpPr>
            <p:cNvPr id="37" name="Прямоугольник с двумя скругленными соседними углами 36"/>
            <p:cNvSpPr/>
            <p:nvPr/>
          </p:nvSpPr>
          <p:spPr>
            <a:xfrm rot="5400000">
              <a:off x="4095260" y="-2387528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750619" y="990975"/>
              <a:ext cx="7351387" cy="629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Проведение курсов повышения квалификации по птицеводству</a:t>
              </a:r>
            </a:p>
          </p:txBody>
        </p:sp>
      </p:grpSp>
      <p:grpSp>
        <p:nvGrpSpPr>
          <p:cNvPr id="10258" name="Группа 57"/>
          <p:cNvGrpSpPr>
            <a:grpSpLocks/>
          </p:cNvGrpSpPr>
          <p:nvPr/>
        </p:nvGrpSpPr>
        <p:grpSpPr bwMode="auto">
          <a:xfrm>
            <a:off x="6923088" y="3322638"/>
            <a:ext cx="2016125" cy="1295400"/>
            <a:chOff x="750619" y="3822122"/>
            <a:chExt cx="7386283" cy="697004"/>
          </a:xfrm>
        </p:grpSpPr>
        <p:sp>
          <p:nvSpPr>
            <p:cNvPr id="40" name="Прямоугольник с двумя скругленными соседними углами 39"/>
            <p:cNvSpPr/>
            <p:nvPr/>
          </p:nvSpPr>
          <p:spPr>
            <a:xfrm rot="5400000">
              <a:off x="4095260" y="477482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рямоугольник 40"/>
            <p:cNvSpPr/>
            <p:nvPr/>
          </p:nvSpPr>
          <p:spPr>
            <a:xfrm>
              <a:off x="750619" y="3856289"/>
              <a:ext cx="7351387" cy="628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Проведение курсов повышения квалификации</a:t>
              </a:r>
            </a:p>
          </p:txBody>
        </p:sp>
      </p:grpSp>
      <p:grpSp>
        <p:nvGrpSpPr>
          <p:cNvPr id="10259" name="Группа 77"/>
          <p:cNvGrpSpPr>
            <a:grpSpLocks/>
          </p:cNvGrpSpPr>
          <p:nvPr/>
        </p:nvGrpSpPr>
        <p:grpSpPr bwMode="auto">
          <a:xfrm>
            <a:off x="6934200" y="4956175"/>
            <a:ext cx="2014538" cy="1176338"/>
            <a:chOff x="750619" y="957112"/>
            <a:chExt cx="7386283" cy="697004"/>
          </a:xfrm>
        </p:grpSpPr>
        <p:sp>
          <p:nvSpPr>
            <p:cNvPr id="43" name="Прямоугольник с двумя скругленными соседними углами 42"/>
            <p:cNvSpPr/>
            <p:nvPr/>
          </p:nvSpPr>
          <p:spPr>
            <a:xfrm rot="5400000">
              <a:off x="4095259" y="-2387528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Прямоугольник 43"/>
            <p:cNvSpPr/>
            <p:nvPr/>
          </p:nvSpPr>
          <p:spPr>
            <a:xfrm>
              <a:off x="750619" y="990975"/>
              <a:ext cx="7351360" cy="629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Проведение курсов повышения квалификации</a:t>
              </a: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00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7180</TotalTime>
  <Words>1395</Words>
  <Application>Microsoft Office PowerPoint</Application>
  <PresentationFormat>Экран (4:3)</PresentationFormat>
  <Paragraphs>491</Paragraphs>
  <Slides>12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Диаграмма Microsoft Excel</vt:lpstr>
      <vt:lpstr>План развития института  Ветеринарной медицины  и животноводства  НА 2022-2023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экономики, информационных технологий и  профессионального образования</dc:title>
  <dc:creator>ДеканЭ</dc:creator>
  <cp:lastModifiedBy>TG</cp:lastModifiedBy>
  <cp:revision>478</cp:revision>
  <cp:lastPrinted>2021-12-03T07:10:08Z</cp:lastPrinted>
  <dcterms:created xsi:type="dcterms:W3CDTF">2019-10-02T06:40:11Z</dcterms:created>
  <dcterms:modified xsi:type="dcterms:W3CDTF">2021-12-31T08:09:52Z</dcterms:modified>
</cp:coreProperties>
</file>