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67" r:id="rId6"/>
    <p:sldId id="270" r:id="rId7"/>
    <p:sldId id="261" r:id="rId8"/>
    <p:sldId id="264" r:id="rId9"/>
    <p:sldId id="265" r:id="rId10"/>
    <p:sldId id="266" r:id="rId11"/>
    <p:sldId id="272" r:id="rId1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FB1"/>
    <a:srgbClr val="D7D200"/>
    <a:srgbClr val="A89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872" autoAdjust="0"/>
  </p:normalViewPr>
  <p:slideViewPr>
    <p:cSldViewPr>
      <p:cViewPr>
        <p:scale>
          <a:sx n="136" d="100"/>
          <a:sy n="136" d="100"/>
        </p:scale>
        <p:origin x="-822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77;&#1082;&#1072;&#1085;&#1069;\Desktop\&#1057;&#1090;&#1088;&#1072;&#1090;&#1077;&#1075;%20&#1087;&#1083;&#1072;&#1085;%202020-2023\&#1051;&#1080;&#1089;&#1090;%20Microsoft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Обладатели знака "Алтын белгі"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 факт</c:v>
                </c:pt>
                <c:pt idx="3">
                  <c:v>2022*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призеры областных и республиканских соревнований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 факт</c:v>
                </c:pt>
                <c:pt idx="3">
                  <c:v>2022*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Победители олимпиады "Білімді ұрпақ - ел болашағы"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 факт</c:v>
                </c:pt>
                <c:pt idx="3">
                  <c:v>2022*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102528"/>
        <c:axId val="82116608"/>
        <c:axId val="0"/>
      </c:bar3DChart>
      <c:catAx>
        <c:axId val="8210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116608"/>
        <c:crosses val="autoZero"/>
        <c:auto val="1"/>
        <c:lblAlgn val="ctr"/>
        <c:lblOffset val="100"/>
        <c:noMultiLvlLbl val="0"/>
      </c:catAx>
      <c:valAx>
        <c:axId val="8211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102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Лист2!$D$21:$D$23</c:f>
              <c:strCache>
                <c:ptCount val="3"/>
                <c:pt idx="0">
                  <c:v>ВШ экономики и аудита</c:v>
                </c:pt>
                <c:pt idx="1">
                  <c:v>ВШ информационных технологий</c:v>
                </c:pt>
                <c:pt idx="2">
                  <c:v>ВШ профессионального образования</c:v>
                </c:pt>
              </c:strCache>
            </c:strRef>
          </c:cat>
          <c:val>
            <c:numRef>
              <c:f>Лист2!$E$21:$E$23</c:f>
              <c:numCache>
                <c:formatCode>0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121408"/>
        <c:axId val="121135488"/>
      </c:barChart>
      <c:catAx>
        <c:axId val="121121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1135488"/>
        <c:crosses val="autoZero"/>
        <c:auto val="1"/>
        <c:lblAlgn val="ctr"/>
        <c:lblOffset val="100"/>
        <c:noMultiLvlLbl val="0"/>
      </c:catAx>
      <c:valAx>
        <c:axId val="1211354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112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93841971401943"/>
          <c:y val="0.29534326515775872"/>
          <c:w val="0.56734283210388814"/>
          <c:h val="0.49326593148498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2019-2021г 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ВШ ЭиА</c:v>
                </c:pt>
                <c:pt idx="1">
                  <c:v>ВШ ИТ</c:v>
                </c:pt>
                <c:pt idx="2">
                  <c:v>ВШ ПО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ВШ ЭиА</c:v>
                </c:pt>
                <c:pt idx="1">
                  <c:v>ВШ ИТ</c:v>
                </c:pt>
                <c:pt idx="2">
                  <c:v>ВШ ПО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ВШ ЭиА</c:v>
                </c:pt>
                <c:pt idx="1">
                  <c:v>ВШ ИТ</c:v>
                </c:pt>
                <c:pt idx="2">
                  <c:v>ВШ ПО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735232"/>
        <c:axId val="122741120"/>
        <c:axId val="0"/>
      </c:bar3DChart>
      <c:catAx>
        <c:axId val="12273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2741120"/>
        <c:crosses val="autoZero"/>
        <c:auto val="1"/>
        <c:lblAlgn val="ctr"/>
        <c:lblOffset val="100"/>
        <c:noMultiLvlLbl val="0"/>
      </c:catAx>
      <c:valAx>
        <c:axId val="12274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273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08471878986888"/>
          <c:y val="0.2250563231255916"/>
          <c:w val="0.30391528121013117"/>
          <c:h val="0.6445559780913411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16082417453025E-2"/>
          <c:y val="0.12220865919090772"/>
          <c:w val="0.60205038232379682"/>
          <c:h val="0.67105410615025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2019-2021 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ВШ ЭиА</c:v>
                </c:pt>
                <c:pt idx="1">
                  <c:v>ВШ ИТ</c:v>
                </c:pt>
                <c:pt idx="2">
                  <c:v>ВШ ПО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ВШ ЭиА</c:v>
                </c:pt>
                <c:pt idx="1">
                  <c:v>ВШ ИТ</c:v>
                </c:pt>
                <c:pt idx="2">
                  <c:v>ВШ ПО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ВШ ЭиА</c:v>
                </c:pt>
                <c:pt idx="1">
                  <c:v>ВШ ИТ</c:v>
                </c:pt>
                <c:pt idx="2">
                  <c:v>ВШ ПО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149312"/>
        <c:axId val="123163392"/>
        <c:axId val="0"/>
      </c:bar3DChart>
      <c:catAx>
        <c:axId val="12314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163392"/>
        <c:crosses val="autoZero"/>
        <c:auto val="1"/>
        <c:lblAlgn val="ctr"/>
        <c:lblOffset val="100"/>
        <c:noMultiLvlLbl val="0"/>
      </c:catAx>
      <c:valAx>
        <c:axId val="12316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14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68197290310646"/>
          <c:y val="0.18193585260892953"/>
          <c:w val="0.2271873794199113"/>
          <c:h val="0.6416023572088660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Лист6!$F$27:$I$27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Лист6!$F$28:$I$28</c:f>
              <c:numCache>
                <c:formatCode>General</c:formatCode>
                <c:ptCount val="4"/>
                <c:pt idx="0">
                  <c:v>4000</c:v>
                </c:pt>
                <c:pt idx="1">
                  <c:v>5000</c:v>
                </c:pt>
                <c:pt idx="2">
                  <c:v>6000</c:v>
                </c:pt>
                <c:pt idx="3">
                  <c:v>8000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099200"/>
        <c:axId val="124100992"/>
      </c:barChart>
      <c:catAx>
        <c:axId val="124099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4100992"/>
        <c:crosses val="autoZero"/>
        <c:auto val="1"/>
        <c:lblAlgn val="ctr"/>
        <c:lblOffset val="100"/>
        <c:noMultiLvlLbl val="0"/>
      </c:catAx>
      <c:valAx>
        <c:axId val="12410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09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Лист6!$F$18:$I$18</c:f>
              <c:strCache>
                <c:ptCount val="4"/>
                <c:pt idx="0">
                  <c:v>Грантовые проекты*</c:v>
                </c:pt>
                <c:pt idx="1">
                  <c:v>ПЦФ</c:v>
                </c:pt>
                <c:pt idx="2">
                  <c:v>Хоздоговор* </c:v>
                </c:pt>
                <c:pt idx="3">
                  <c:v>Проведение платных курсов*</c:v>
                </c:pt>
              </c:strCache>
            </c:strRef>
          </c:cat>
          <c:val>
            <c:numRef>
              <c:f>Лист6!$F$19:$I$19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24173312"/>
        <c:axId val="124176256"/>
        <c:axId val="0"/>
      </c:bar3DChart>
      <c:catAx>
        <c:axId val="12417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4176256"/>
        <c:crosses val="autoZero"/>
        <c:auto val="1"/>
        <c:lblAlgn val="ctr"/>
        <c:lblOffset val="100"/>
        <c:noMultiLvlLbl val="0"/>
      </c:catAx>
      <c:valAx>
        <c:axId val="12417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17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045526613346183E-2"/>
          <c:y val="0.234849742200749"/>
          <c:w val="0.75695081128057418"/>
          <c:h val="0.49197173448089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2019-2021 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Грантовые проекты</c:v>
                </c:pt>
                <c:pt idx="1">
                  <c:v>ПЦФ</c:v>
                </c:pt>
                <c:pt idx="2">
                  <c:v>Хоздоговор</c:v>
                </c:pt>
                <c:pt idx="3">
                  <c:v>Проведение платных курсов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Грантовые проекты</c:v>
                </c:pt>
                <c:pt idx="1">
                  <c:v>ПЦФ</c:v>
                </c:pt>
                <c:pt idx="2">
                  <c:v>Хоздоговор</c:v>
                </c:pt>
                <c:pt idx="3">
                  <c:v>Проведение платных курсов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Грантовые проекты</c:v>
                </c:pt>
                <c:pt idx="1">
                  <c:v>ПЦФ</c:v>
                </c:pt>
                <c:pt idx="2">
                  <c:v>Хоздоговор</c:v>
                </c:pt>
                <c:pt idx="3">
                  <c:v>Проведение платных курсов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210432"/>
        <c:axId val="126211968"/>
        <c:axId val="0"/>
      </c:bar3DChart>
      <c:catAx>
        <c:axId val="126210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211968"/>
        <c:crosses val="autoZero"/>
        <c:auto val="1"/>
        <c:lblAlgn val="ctr"/>
        <c:lblOffset val="100"/>
        <c:noMultiLvlLbl val="0"/>
      </c:catAx>
      <c:valAx>
        <c:axId val="12621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6210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Лист6!$F$34:$I$34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Лист6!$F$35:$I$35</c:f>
              <c:numCache>
                <c:formatCode>General</c:formatCode>
                <c:ptCount val="4"/>
                <c:pt idx="0">
                  <c:v>2000</c:v>
                </c:pt>
                <c:pt idx="1">
                  <c:v>4000</c:v>
                </c:pt>
                <c:pt idx="2">
                  <c:v>6000</c:v>
                </c:pt>
                <c:pt idx="3">
                  <c:v>8000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221312"/>
        <c:axId val="141953280"/>
      </c:barChart>
      <c:catAx>
        <c:axId val="12622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1953280"/>
        <c:crosses val="autoZero"/>
        <c:auto val="1"/>
        <c:lblAlgn val="ctr"/>
        <c:lblOffset val="100"/>
        <c:noMultiLvlLbl val="0"/>
      </c:catAx>
      <c:valAx>
        <c:axId val="14195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22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04241952914321E-2"/>
          <c:y val="0.17507815664423532"/>
          <c:w val="0.77812995525749662"/>
          <c:h val="0.4492667117930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2019-2021 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Подготовка проектов по Эразмус</c:v>
                </c:pt>
                <c:pt idx="1">
                  <c:v>проведение платных курсов</c:v>
                </c:pt>
                <c:pt idx="2">
                  <c:v>Грантовые проекты</c:v>
                </c:pt>
                <c:pt idx="3">
                  <c:v>Хоздоговор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Подготовка проектов по Эразмус</c:v>
                </c:pt>
                <c:pt idx="1">
                  <c:v>проведение платных курсов</c:v>
                </c:pt>
                <c:pt idx="2">
                  <c:v>Грантовые проекты</c:v>
                </c:pt>
                <c:pt idx="3">
                  <c:v>Хоздоговор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Подготовка проектов по Эразмус</c:v>
                </c:pt>
                <c:pt idx="1">
                  <c:v>проведение платных курсов</c:v>
                </c:pt>
                <c:pt idx="2">
                  <c:v>Грантовые проекты</c:v>
                </c:pt>
                <c:pt idx="3">
                  <c:v>Хоздоговор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616320"/>
        <c:axId val="126617856"/>
        <c:axId val="0"/>
      </c:bar3DChart>
      <c:catAx>
        <c:axId val="12661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617856"/>
        <c:crosses val="autoZero"/>
        <c:auto val="1"/>
        <c:lblAlgn val="ctr"/>
        <c:lblOffset val="100"/>
        <c:noMultiLvlLbl val="0"/>
      </c:catAx>
      <c:valAx>
        <c:axId val="12661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6616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Лист6!$F$39:$I$39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Лист6!$F$40:$I$40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306432"/>
        <c:axId val="132307968"/>
      </c:barChart>
      <c:catAx>
        <c:axId val="13230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2307968"/>
        <c:crosses val="autoZero"/>
        <c:auto val="1"/>
        <c:lblAlgn val="ctr"/>
        <c:lblOffset val="100"/>
        <c:noMultiLvlLbl val="0"/>
      </c:catAx>
      <c:valAx>
        <c:axId val="13230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30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34537925579851"/>
          <c:y val="8.1253461714441672E-2"/>
          <c:w val="0.89565462074420155"/>
          <c:h val="0.364532076547035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Лист1!$F$203</c:f>
              <c:strCache>
                <c:ptCount val="1"/>
                <c:pt idx="0">
                  <c:v>Высшая школа экономики и аудита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Лист1!$G$202:$K$202</c:f>
              <c:strCache>
                <c:ptCount val="5"/>
                <c:pt idx="0">
                  <c:v>2019 год (факт)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год*</c:v>
                </c:pt>
                <c:pt idx="4">
                  <c:v>2023 год*</c:v>
                </c:pt>
              </c:strCache>
            </c:strRef>
          </c:cat>
          <c:val>
            <c:numRef>
              <c:f>Лист1!$G$203:$K$203</c:f>
              <c:numCache>
                <c:formatCode>General</c:formatCode>
                <c:ptCount val="5"/>
                <c:pt idx="0">
                  <c:v>13</c:v>
                </c:pt>
                <c:pt idx="1">
                  <c:v>18</c:v>
                </c:pt>
                <c:pt idx="2">
                  <c:v>20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Лист1!$F$204</c:f>
              <c:strCache>
                <c:ptCount val="1"/>
                <c:pt idx="0">
                  <c:v>Высшая школа информационных технологий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Лист1!$G$202:$K$202</c:f>
              <c:strCache>
                <c:ptCount val="5"/>
                <c:pt idx="0">
                  <c:v>2019 год (факт)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год*</c:v>
                </c:pt>
                <c:pt idx="4">
                  <c:v>2023 год*</c:v>
                </c:pt>
              </c:strCache>
            </c:strRef>
          </c:cat>
          <c:val>
            <c:numRef>
              <c:f>Лист1!$G$204:$K$204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14</c:v>
                </c:pt>
                <c:pt idx="3">
                  <c:v>9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156160"/>
        <c:axId val="82178432"/>
        <c:axId val="0"/>
      </c:bar3DChart>
      <c:catAx>
        <c:axId val="82156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82178432"/>
        <c:crosses val="autoZero"/>
        <c:auto val="1"/>
        <c:lblAlgn val="ctr"/>
        <c:lblOffset val="100"/>
        <c:noMultiLvlLbl val="0"/>
      </c:catAx>
      <c:valAx>
        <c:axId val="8217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5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999976829964917"/>
          <c:y val="0.75269311349607071"/>
          <c:w val="0.65522074359771831"/>
          <c:h val="0.2345637637766200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10380752510868E-2"/>
          <c:y val="5.9504059011670378E-2"/>
          <c:w val="0.53230106739589056"/>
          <c:h val="0.48844654367457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Лист1!$F$154</c:f>
              <c:strCache>
                <c:ptCount val="1"/>
                <c:pt idx="0">
                  <c:v>Высшая школа экономики и аудита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Лист1!$G$153:$K$153</c:f>
              <c:strCache>
                <c:ptCount val="5"/>
                <c:pt idx="0">
                  <c:v>2019 год (факт) 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год*</c:v>
                </c:pt>
                <c:pt idx="4">
                  <c:v>2023 год*</c:v>
                </c:pt>
              </c:strCache>
            </c:strRef>
          </c:cat>
          <c:val>
            <c:numRef>
              <c:f>Лист1!$G$154:$K$154</c:f>
              <c:numCache>
                <c:formatCode>General</c:formatCode>
                <c:ptCount val="5"/>
                <c:pt idx="0">
                  <c:v>68</c:v>
                </c:pt>
                <c:pt idx="1">
                  <c:v>115</c:v>
                </c:pt>
                <c:pt idx="2">
                  <c:v>124</c:v>
                </c:pt>
                <c:pt idx="3">
                  <c:v>14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Лист1!$F$155</c:f>
              <c:strCache>
                <c:ptCount val="1"/>
                <c:pt idx="0">
                  <c:v>Высшая школа информационных технологий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Лист1!$G$153:$K$153</c:f>
              <c:strCache>
                <c:ptCount val="5"/>
                <c:pt idx="0">
                  <c:v>2019 год (факт) 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год*</c:v>
                </c:pt>
                <c:pt idx="4">
                  <c:v>2023 год*</c:v>
                </c:pt>
              </c:strCache>
            </c:strRef>
          </c:cat>
          <c:val>
            <c:numRef>
              <c:f>Лист1!$G$155:$K$155</c:f>
              <c:numCache>
                <c:formatCode>General</c:formatCode>
                <c:ptCount val="5"/>
                <c:pt idx="0">
                  <c:v>60</c:v>
                </c:pt>
                <c:pt idx="1">
                  <c:v>62</c:v>
                </c:pt>
                <c:pt idx="2">
                  <c:v>67</c:v>
                </c:pt>
                <c:pt idx="3">
                  <c:v>35</c:v>
                </c:pt>
                <c:pt idx="4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Лист1!$F$156</c:f>
              <c:strCache>
                <c:ptCount val="1"/>
                <c:pt idx="0">
                  <c:v>Высшая школа профессионального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Лист1!$G$153:$K$153</c:f>
              <c:strCache>
                <c:ptCount val="5"/>
                <c:pt idx="0">
                  <c:v>2019 год (факт) 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год*</c:v>
                </c:pt>
                <c:pt idx="4">
                  <c:v>2023 год*</c:v>
                </c:pt>
              </c:strCache>
            </c:strRef>
          </c:cat>
          <c:val>
            <c:numRef>
              <c:f>Лист1!$G$156:$K$156</c:f>
              <c:numCache>
                <c:formatCode>General</c:formatCode>
                <c:ptCount val="5"/>
                <c:pt idx="0">
                  <c:v>36</c:v>
                </c:pt>
                <c:pt idx="1">
                  <c:v>40</c:v>
                </c:pt>
                <c:pt idx="2">
                  <c:v>46</c:v>
                </c:pt>
                <c:pt idx="3">
                  <c:v>28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06507264"/>
        <c:axId val="106631936"/>
        <c:axId val="0"/>
      </c:bar3DChart>
      <c:catAx>
        <c:axId val="106507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631936"/>
        <c:crosses val="autoZero"/>
        <c:auto val="1"/>
        <c:lblAlgn val="ctr"/>
        <c:lblOffset val="100"/>
        <c:noMultiLvlLbl val="0"/>
      </c:catAx>
      <c:valAx>
        <c:axId val="10663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507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884736774959368"/>
          <c:y val="0.17668406023611941"/>
          <c:w val="0.39749588147523618"/>
          <c:h val="0.6646384265369683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7194344087667"/>
          <c:y val="5.916524347666189E-2"/>
          <c:w val="0.89928056559123326"/>
          <c:h val="0.471343102766537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Лист1!$F$220</c:f>
              <c:strCache>
                <c:ptCount val="1"/>
                <c:pt idx="0">
                  <c:v>Бакалавриат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Лист1!$G$219:$K$219</c:f>
              <c:strCache>
                <c:ptCount val="5"/>
                <c:pt idx="0">
                  <c:v>2019 год (факт)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год*</c:v>
                </c:pt>
                <c:pt idx="4">
                  <c:v>2023 год*</c:v>
                </c:pt>
              </c:strCache>
            </c:strRef>
          </c:cat>
          <c:val>
            <c:numRef>
              <c:f>Лист1!$G$220:$K$220</c:f>
              <c:numCache>
                <c:formatCode>General</c:formatCode>
                <c:ptCount val="5"/>
                <c:pt idx="0">
                  <c:v>164</c:v>
                </c:pt>
                <c:pt idx="1">
                  <c:v>217</c:v>
                </c:pt>
                <c:pt idx="2">
                  <c:v>237</c:v>
                </c:pt>
                <c:pt idx="3">
                  <c:v>195</c:v>
                </c:pt>
                <c:pt idx="4">
                  <c:v>224</c:v>
                </c:pt>
              </c:numCache>
            </c:numRef>
          </c:val>
        </c:ser>
        <c:ser>
          <c:idx val="1"/>
          <c:order val="1"/>
          <c:tx>
            <c:strRef>
              <c:f>Лист1!$F$221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Лист1!$G$219:$K$219</c:f>
              <c:strCache>
                <c:ptCount val="5"/>
                <c:pt idx="0">
                  <c:v>2019 год (факт)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год*</c:v>
                </c:pt>
                <c:pt idx="4">
                  <c:v>2023 год*</c:v>
                </c:pt>
              </c:strCache>
            </c:strRef>
          </c:cat>
          <c:val>
            <c:numRef>
              <c:f>Лист1!$G$221:$K$221</c:f>
              <c:numCache>
                <c:formatCode>General</c:formatCode>
                <c:ptCount val="5"/>
                <c:pt idx="0">
                  <c:v>25</c:v>
                </c:pt>
                <c:pt idx="1">
                  <c:v>27</c:v>
                </c:pt>
                <c:pt idx="2">
                  <c:v>34</c:v>
                </c:pt>
                <c:pt idx="3">
                  <c:v>14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06678528"/>
        <c:axId val="106684416"/>
        <c:axId val="0"/>
      </c:bar3DChart>
      <c:catAx>
        <c:axId val="106678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06684416"/>
        <c:crosses val="autoZero"/>
        <c:auto val="1"/>
        <c:lblAlgn val="ctr"/>
        <c:lblOffset val="100"/>
        <c:noMultiLvlLbl val="0"/>
      </c:catAx>
      <c:valAx>
        <c:axId val="10668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678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47733053327937"/>
          <c:y val="0.82943112862072155"/>
          <c:w val="0.64899270885861238"/>
          <c:h val="0.162937127652030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Лист6!$E$67:$E$69</c:f>
              <c:strCache>
                <c:ptCount val="3"/>
                <c:pt idx="0">
                  <c:v>Высшая школа экономики и аудита</c:v>
                </c:pt>
                <c:pt idx="1">
                  <c:v>Высшая школа информационных технологий*</c:v>
                </c:pt>
                <c:pt idx="2">
                  <c:v>Высшая школа профессионального образования</c:v>
                </c:pt>
              </c:strCache>
            </c:strRef>
          </c:cat>
          <c:val>
            <c:numRef>
              <c:f>Лист6!$F$67:$F$69</c:f>
              <c:numCache>
                <c:formatCode>General</c:formatCode>
                <c:ptCount val="3"/>
                <c:pt idx="0">
                  <c:v>15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6742912"/>
        <c:axId val="106795008"/>
        <c:axId val="0"/>
      </c:bar3DChart>
      <c:catAx>
        <c:axId val="106742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6795008"/>
        <c:crosses val="autoZero"/>
        <c:auto val="1"/>
        <c:lblAlgn val="ctr"/>
        <c:lblOffset val="100"/>
        <c:noMultiLvlLbl val="0"/>
      </c:catAx>
      <c:valAx>
        <c:axId val="10679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74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Лист6!$E$75:$E$77</c:f>
              <c:strCache>
                <c:ptCount val="3"/>
                <c:pt idx="0">
                  <c:v>Высшая школа экономики и аудита</c:v>
                </c:pt>
                <c:pt idx="1">
                  <c:v>Высшая школа информационных технологий</c:v>
                </c:pt>
                <c:pt idx="2">
                  <c:v>Высшая школа профессионального образования</c:v>
                </c:pt>
              </c:strCache>
            </c:strRef>
          </c:cat>
          <c:val>
            <c:numRef>
              <c:f>Лист6!$F$75:$F$77</c:f>
              <c:numCache>
                <c:formatCode>0.0</c:formatCode>
                <c:ptCount val="3"/>
                <c:pt idx="0">
                  <c:v>35.483870967741936</c:v>
                </c:pt>
                <c:pt idx="1">
                  <c:v>25</c:v>
                </c:pt>
                <c:pt idx="2">
                  <c:v>7.6923076923076925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6981632"/>
        <c:axId val="107091072"/>
      </c:barChart>
      <c:catAx>
        <c:axId val="10698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7091072"/>
        <c:crosses val="autoZero"/>
        <c:auto val="1"/>
        <c:lblAlgn val="ctr"/>
        <c:lblOffset val="100"/>
        <c:noMultiLvlLbl val="0"/>
      </c:catAx>
      <c:valAx>
        <c:axId val="1070910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698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Лист6!$E$83:$E$85</c:f>
              <c:strCache>
                <c:ptCount val="3"/>
                <c:pt idx="0">
                  <c:v>Высшая школа экономики и аудита</c:v>
                </c:pt>
                <c:pt idx="1">
                  <c:v>Высшая школа информационных технологий</c:v>
                </c:pt>
                <c:pt idx="2">
                  <c:v>Высшая школа профессионального образования</c:v>
                </c:pt>
              </c:strCache>
            </c:strRef>
          </c:cat>
          <c:val>
            <c:numRef>
              <c:f>Лист6!$F$83:$F$85</c:f>
              <c:numCache>
                <c:formatCode>0.0</c:formatCode>
                <c:ptCount val="3"/>
                <c:pt idx="0">
                  <c:v>16.129032258064516</c:v>
                </c:pt>
                <c:pt idx="1">
                  <c:v>12.5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101568"/>
        <c:axId val="107960576"/>
      </c:barChart>
      <c:catAx>
        <c:axId val="10710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7960576"/>
        <c:crosses val="autoZero"/>
        <c:auto val="1"/>
        <c:lblAlgn val="ctr"/>
        <c:lblOffset val="100"/>
        <c:noMultiLvlLbl val="0"/>
      </c:catAx>
      <c:valAx>
        <c:axId val="1079605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7101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2019-2021 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Высшая школа экономики и аудита</c:v>
                </c:pt>
                <c:pt idx="1">
                  <c:v>Высщая школа информационных технологий</c:v>
                </c:pt>
                <c:pt idx="2">
                  <c:v>Высшая школа профессионального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Высшая школа экономики и аудита</c:v>
                </c:pt>
                <c:pt idx="1">
                  <c:v>Высщая школа информационных технологий</c:v>
                </c:pt>
                <c:pt idx="2">
                  <c:v>Высшая школа профессионального образования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Высшая школа экономики и аудита</c:v>
                </c:pt>
                <c:pt idx="1">
                  <c:v>Высщая школа информационных технологий</c:v>
                </c:pt>
                <c:pt idx="2">
                  <c:v>Высшая школа профессионального образования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145728"/>
        <c:axId val="111147264"/>
        <c:axId val="0"/>
      </c:bar3DChart>
      <c:catAx>
        <c:axId val="11114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1147264"/>
        <c:crosses val="autoZero"/>
        <c:auto val="1"/>
        <c:lblAlgn val="ctr"/>
        <c:lblOffset val="100"/>
        <c:noMultiLvlLbl val="0"/>
      </c:catAx>
      <c:valAx>
        <c:axId val="11114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1145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Лист2!$D$5:$D$7</c:f>
              <c:strCache>
                <c:ptCount val="3"/>
                <c:pt idx="0">
                  <c:v>ВШ экономики и аудита</c:v>
                </c:pt>
                <c:pt idx="1">
                  <c:v>ВШ информационных технологий</c:v>
                </c:pt>
                <c:pt idx="2">
                  <c:v>ВШ профессионального образования</c:v>
                </c:pt>
              </c:strCache>
            </c:strRef>
          </c:cat>
          <c:val>
            <c:numRef>
              <c:f>Лист2!$E$5:$E$7</c:f>
              <c:numCache>
                <c:formatCode>0</c:formatCode>
                <c:ptCount val="3"/>
                <c:pt idx="0">
                  <c:v>14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895168"/>
        <c:axId val="119896704"/>
      </c:barChart>
      <c:catAx>
        <c:axId val="11989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9896704"/>
        <c:crosses val="autoZero"/>
        <c:auto val="1"/>
        <c:lblAlgn val="ctr"/>
        <c:lblOffset val="100"/>
        <c:noMultiLvlLbl val="0"/>
      </c:catAx>
      <c:valAx>
        <c:axId val="1198967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989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8021E-5304-4C19-BCC3-00351133370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5BCA1B-2186-4693-857B-9B6D52EA0D59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Защита кандидатских диссертаций в РФ и получение степени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PhD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доктора к 2023 году :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всего-5 чел                     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2022г* - 1 чел  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 2023г * - 1 чел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72856EB-4552-4BC2-91E6-4620E361816E}" type="parTrans" cxnId="{407F06BC-4469-4BED-9768-E56EF90091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8030A-D602-4F88-817E-7E978CB06F26}" type="sibTrans" cxnId="{407F06BC-4469-4BED-9768-E56EF90091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C2BACB-F013-49C5-9974-BF7189F0ECF1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Привлечение ППС  с учеными степенями к 2023 году – 1 чел:   2022г*- 2                 </a:t>
          </a:r>
        </a:p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2023г* - 2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BA1894-278D-4840-BCAF-16177C87C959}" type="parTrans" cxnId="{02366ED2-DB81-4C8B-AF70-059A849D417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7D664A-0D36-4FA9-84EE-EEBF6E5D1B0C}" type="sibTrans" cxnId="{02366ED2-DB81-4C8B-AF70-059A849D417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DCCAFA-306A-41CD-8EDE-0689B27F7437}">
      <dgm:prSet phldrT="[Текст]"/>
      <dgm:spPr/>
      <dgm:t>
        <a:bodyPr/>
        <a:lstStyle/>
        <a:p>
          <a:pPr algn="just"/>
          <a:r>
            <a:rPr lang="ru-RU" b="0" dirty="0" smtClean="0">
              <a:latin typeface="Times New Roman" pitchFamily="18" charset="0"/>
              <a:cs typeface="Times New Roman" pitchFamily="18" charset="0"/>
            </a:rPr>
            <a:t>Численность ППС и магистрантов имеющих сертификат 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IELTS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 к 2023 году - 4 чел:</a:t>
          </a:r>
        </a:p>
        <a:p>
          <a:pPr algn="just"/>
          <a:r>
            <a:rPr lang="ru-RU" b="0" dirty="0" smtClean="0">
              <a:latin typeface="Times New Roman" pitchFamily="18" charset="0"/>
              <a:cs typeface="Times New Roman" pitchFamily="18" charset="0"/>
            </a:rPr>
            <a:t>2022г* - 2 чел</a:t>
          </a:r>
        </a:p>
        <a:p>
          <a:pPr algn="just"/>
          <a:r>
            <a:rPr lang="ru-RU" b="0" dirty="0" smtClean="0">
              <a:latin typeface="Times New Roman" pitchFamily="18" charset="0"/>
              <a:cs typeface="Times New Roman" pitchFamily="18" charset="0"/>
            </a:rPr>
            <a:t>2023г* - 2 чел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6471D-BC3E-4E11-A7C0-994E67EBFFE3}" type="parTrans" cxnId="{B33B2C39-6DF5-4D97-A3E5-0C3017AE79A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FF302A-7270-4B90-A501-7BFA4FB1F8EA}" type="sibTrans" cxnId="{B33B2C39-6DF5-4D97-A3E5-0C3017AE79A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A396E7-9C33-4EBE-A59B-C308D9068E8E}" type="pres">
      <dgm:prSet presAssocID="{3098021E-5304-4C19-BCC3-0035113337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DD8AB-18EB-4CD7-BB2D-60906FA1F15C}" type="pres">
      <dgm:prSet presAssocID="{705BCA1B-2186-4693-857B-9B6D52EA0D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757A6-2AE9-4A19-B7A9-CF6702C9463C}" type="pres">
      <dgm:prSet presAssocID="{4068030A-D602-4F88-817E-7E978CB06F26}" presName="sibTrans" presStyleCnt="0"/>
      <dgm:spPr/>
    </dgm:pt>
    <dgm:pt modelId="{F77292AB-462D-47B7-BF40-2547E4E80143}" type="pres">
      <dgm:prSet presAssocID="{97C2BACB-F013-49C5-9974-BF7189F0EC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99D9A-A0B3-4F25-936F-DE8069783921}" type="pres">
      <dgm:prSet presAssocID="{B37D664A-0D36-4FA9-84EE-EEBF6E5D1B0C}" presName="sibTrans" presStyleCnt="0"/>
      <dgm:spPr/>
    </dgm:pt>
    <dgm:pt modelId="{2B573074-190D-4581-9E58-8A4F5E95B579}" type="pres">
      <dgm:prSet presAssocID="{74DCCAFA-306A-41CD-8EDE-0689B27F74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D52EA0-392F-47F0-99E0-4F4650151BB3}" type="presOf" srcId="{97C2BACB-F013-49C5-9974-BF7189F0ECF1}" destId="{F77292AB-462D-47B7-BF40-2547E4E80143}" srcOrd="0" destOrd="0" presId="urn:microsoft.com/office/officeart/2005/8/layout/default"/>
    <dgm:cxn modelId="{407F06BC-4469-4BED-9768-E56EF90091FF}" srcId="{3098021E-5304-4C19-BCC3-003511333707}" destId="{705BCA1B-2186-4693-857B-9B6D52EA0D59}" srcOrd="0" destOrd="0" parTransId="{172856EB-4552-4BC2-91E6-4620E361816E}" sibTransId="{4068030A-D602-4F88-817E-7E978CB06F26}"/>
    <dgm:cxn modelId="{02366ED2-DB81-4C8B-AF70-059A849D417D}" srcId="{3098021E-5304-4C19-BCC3-003511333707}" destId="{97C2BACB-F013-49C5-9974-BF7189F0ECF1}" srcOrd="1" destOrd="0" parTransId="{3EBA1894-278D-4840-BCAF-16177C87C959}" sibTransId="{B37D664A-0D36-4FA9-84EE-EEBF6E5D1B0C}"/>
    <dgm:cxn modelId="{80C36788-04FA-443C-9565-2484520D4C10}" type="presOf" srcId="{3098021E-5304-4C19-BCC3-003511333707}" destId="{CFA396E7-9C33-4EBE-A59B-C308D9068E8E}" srcOrd="0" destOrd="0" presId="urn:microsoft.com/office/officeart/2005/8/layout/default"/>
    <dgm:cxn modelId="{B33B2C39-6DF5-4D97-A3E5-0C3017AE79AD}" srcId="{3098021E-5304-4C19-BCC3-003511333707}" destId="{74DCCAFA-306A-41CD-8EDE-0689B27F7437}" srcOrd="2" destOrd="0" parTransId="{BB76471D-BC3E-4E11-A7C0-994E67EBFFE3}" sibTransId="{C1FF302A-7270-4B90-A501-7BFA4FB1F8EA}"/>
    <dgm:cxn modelId="{CF090C7F-E885-40E6-842A-4017C12B15E8}" type="presOf" srcId="{74DCCAFA-306A-41CD-8EDE-0689B27F7437}" destId="{2B573074-190D-4581-9E58-8A4F5E95B579}" srcOrd="0" destOrd="0" presId="urn:microsoft.com/office/officeart/2005/8/layout/default"/>
    <dgm:cxn modelId="{8F0D4605-AC1B-46B0-981E-7F4A697114D2}" type="presOf" srcId="{705BCA1B-2186-4693-857B-9B6D52EA0D59}" destId="{AB3DD8AB-18EB-4CD7-BB2D-60906FA1F15C}" srcOrd="0" destOrd="0" presId="urn:microsoft.com/office/officeart/2005/8/layout/default"/>
    <dgm:cxn modelId="{7D95F646-BBFE-4A75-85B2-A3859C4321AB}" type="presParOf" srcId="{CFA396E7-9C33-4EBE-A59B-C308D9068E8E}" destId="{AB3DD8AB-18EB-4CD7-BB2D-60906FA1F15C}" srcOrd="0" destOrd="0" presId="urn:microsoft.com/office/officeart/2005/8/layout/default"/>
    <dgm:cxn modelId="{426691B9-5279-427A-9767-7321DB47880D}" type="presParOf" srcId="{CFA396E7-9C33-4EBE-A59B-C308D9068E8E}" destId="{385757A6-2AE9-4A19-B7A9-CF6702C9463C}" srcOrd="1" destOrd="0" presId="urn:microsoft.com/office/officeart/2005/8/layout/default"/>
    <dgm:cxn modelId="{E5BAD0FD-E41E-492C-80C1-6992530904D0}" type="presParOf" srcId="{CFA396E7-9C33-4EBE-A59B-C308D9068E8E}" destId="{F77292AB-462D-47B7-BF40-2547E4E80143}" srcOrd="2" destOrd="0" presId="urn:microsoft.com/office/officeart/2005/8/layout/default"/>
    <dgm:cxn modelId="{49AA01E3-65BB-474C-9D1D-09A68822F406}" type="presParOf" srcId="{CFA396E7-9C33-4EBE-A59B-C308D9068E8E}" destId="{13599D9A-A0B3-4F25-936F-DE8069783921}" srcOrd="3" destOrd="0" presId="urn:microsoft.com/office/officeart/2005/8/layout/default"/>
    <dgm:cxn modelId="{44E16FAD-3201-48EC-BB1C-C70837BE8479}" type="presParOf" srcId="{CFA396E7-9C33-4EBE-A59B-C308D9068E8E}" destId="{2B573074-190D-4581-9E58-8A4F5E95B5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8021E-5304-4C19-BCC3-00351133370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5BCA1B-2186-4693-857B-9B6D52EA0D59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Защита кандидатских диссертаций в РФ и получение степени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PhD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доктора  к 2023 году , всего-5 чел:                     2022г* - 1 чел  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 2023г * - 1 чел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72856EB-4552-4BC2-91E6-4620E361816E}" type="parTrans" cxnId="{407F06BC-4469-4BED-9768-E56EF90091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8030A-D602-4F88-817E-7E978CB06F26}" type="sibTrans" cxnId="{407F06BC-4469-4BED-9768-E56EF90091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C2BACB-F013-49C5-9974-BF7189F0ECF1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Привлечение ППС  с учеными степенями к 2023 году – 2 чел   2022г*- 2                 </a:t>
          </a:r>
        </a:p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2023г* - 2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BA1894-278D-4840-BCAF-16177C87C959}" type="parTrans" cxnId="{02366ED2-DB81-4C8B-AF70-059A849D417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7D664A-0D36-4FA9-84EE-EEBF6E5D1B0C}" type="sibTrans" cxnId="{02366ED2-DB81-4C8B-AF70-059A849D417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DCCAFA-306A-41CD-8EDE-0689B27F7437}">
      <dgm:prSet phldrT="[Текст]"/>
      <dgm:spPr/>
      <dgm:t>
        <a:bodyPr/>
        <a:lstStyle/>
        <a:p>
          <a:pPr algn="just"/>
          <a:r>
            <a:rPr lang="ru-RU" b="0" dirty="0" smtClean="0">
              <a:latin typeface="Times New Roman" pitchFamily="18" charset="0"/>
              <a:cs typeface="Times New Roman" pitchFamily="18" charset="0"/>
            </a:rPr>
            <a:t>Численность ППС и магистрантов имеющих сертификат 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IELTS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 к 2023 году - 4 чел</a:t>
          </a:r>
        </a:p>
        <a:p>
          <a:pPr algn="just"/>
          <a:r>
            <a:rPr lang="ru-RU" b="0" dirty="0" smtClean="0">
              <a:latin typeface="Times New Roman" pitchFamily="18" charset="0"/>
              <a:cs typeface="Times New Roman" pitchFamily="18" charset="0"/>
            </a:rPr>
            <a:t>2022г* - 2 чел</a:t>
          </a:r>
        </a:p>
        <a:p>
          <a:pPr algn="just"/>
          <a:r>
            <a:rPr lang="ru-RU" b="0" dirty="0" smtClean="0">
              <a:latin typeface="Times New Roman" pitchFamily="18" charset="0"/>
              <a:cs typeface="Times New Roman" pitchFamily="18" charset="0"/>
            </a:rPr>
            <a:t>2023г* - 2 чел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6471D-BC3E-4E11-A7C0-994E67EBFFE3}" type="parTrans" cxnId="{B33B2C39-6DF5-4D97-A3E5-0C3017AE79A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FF302A-7270-4B90-A501-7BFA4FB1F8EA}" type="sibTrans" cxnId="{B33B2C39-6DF5-4D97-A3E5-0C3017AE79A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A396E7-9C33-4EBE-A59B-C308D9068E8E}" type="pres">
      <dgm:prSet presAssocID="{3098021E-5304-4C19-BCC3-0035113337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DD8AB-18EB-4CD7-BB2D-60906FA1F15C}" type="pres">
      <dgm:prSet presAssocID="{705BCA1B-2186-4693-857B-9B6D52EA0D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757A6-2AE9-4A19-B7A9-CF6702C9463C}" type="pres">
      <dgm:prSet presAssocID="{4068030A-D602-4F88-817E-7E978CB06F26}" presName="sibTrans" presStyleCnt="0"/>
      <dgm:spPr/>
    </dgm:pt>
    <dgm:pt modelId="{F77292AB-462D-47B7-BF40-2547E4E80143}" type="pres">
      <dgm:prSet presAssocID="{97C2BACB-F013-49C5-9974-BF7189F0EC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99D9A-A0B3-4F25-936F-DE8069783921}" type="pres">
      <dgm:prSet presAssocID="{B37D664A-0D36-4FA9-84EE-EEBF6E5D1B0C}" presName="sibTrans" presStyleCnt="0"/>
      <dgm:spPr/>
    </dgm:pt>
    <dgm:pt modelId="{2B573074-190D-4581-9E58-8A4F5E95B579}" type="pres">
      <dgm:prSet presAssocID="{74DCCAFA-306A-41CD-8EDE-0689B27F74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7F06BC-4469-4BED-9768-E56EF90091FF}" srcId="{3098021E-5304-4C19-BCC3-003511333707}" destId="{705BCA1B-2186-4693-857B-9B6D52EA0D59}" srcOrd="0" destOrd="0" parTransId="{172856EB-4552-4BC2-91E6-4620E361816E}" sibTransId="{4068030A-D602-4F88-817E-7E978CB06F26}"/>
    <dgm:cxn modelId="{02366ED2-DB81-4C8B-AF70-059A849D417D}" srcId="{3098021E-5304-4C19-BCC3-003511333707}" destId="{97C2BACB-F013-49C5-9974-BF7189F0ECF1}" srcOrd="1" destOrd="0" parTransId="{3EBA1894-278D-4840-BCAF-16177C87C959}" sibTransId="{B37D664A-0D36-4FA9-84EE-EEBF6E5D1B0C}"/>
    <dgm:cxn modelId="{61B388FA-2266-4402-8ADB-0934B5892999}" type="presOf" srcId="{74DCCAFA-306A-41CD-8EDE-0689B27F7437}" destId="{2B573074-190D-4581-9E58-8A4F5E95B579}" srcOrd="0" destOrd="0" presId="urn:microsoft.com/office/officeart/2005/8/layout/default"/>
    <dgm:cxn modelId="{B1F25340-88BF-4C3F-9EA1-A1266953A677}" type="presOf" srcId="{705BCA1B-2186-4693-857B-9B6D52EA0D59}" destId="{AB3DD8AB-18EB-4CD7-BB2D-60906FA1F15C}" srcOrd="0" destOrd="0" presId="urn:microsoft.com/office/officeart/2005/8/layout/default"/>
    <dgm:cxn modelId="{B33B2C39-6DF5-4D97-A3E5-0C3017AE79AD}" srcId="{3098021E-5304-4C19-BCC3-003511333707}" destId="{74DCCAFA-306A-41CD-8EDE-0689B27F7437}" srcOrd="2" destOrd="0" parTransId="{BB76471D-BC3E-4E11-A7C0-994E67EBFFE3}" sibTransId="{C1FF302A-7270-4B90-A501-7BFA4FB1F8EA}"/>
    <dgm:cxn modelId="{27C175A4-68DF-4324-8970-FC55082D94C0}" type="presOf" srcId="{97C2BACB-F013-49C5-9974-BF7189F0ECF1}" destId="{F77292AB-462D-47B7-BF40-2547E4E80143}" srcOrd="0" destOrd="0" presId="urn:microsoft.com/office/officeart/2005/8/layout/default"/>
    <dgm:cxn modelId="{019CA8A6-6951-4E6E-BF6D-1C64A02A82D1}" type="presOf" srcId="{3098021E-5304-4C19-BCC3-003511333707}" destId="{CFA396E7-9C33-4EBE-A59B-C308D9068E8E}" srcOrd="0" destOrd="0" presId="urn:microsoft.com/office/officeart/2005/8/layout/default"/>
    <dgm:cxn modelId="{905B8339-6578-416A-ADA0-552AA64B9322}" type="presParOf" srcId="{CFA396E7-9C33-4EBE-A59B-C308D9068E8E}" destId="{AB3DD8AB-18EB-4CD7-BB2D-60906FA1F15C}" srcOrd="0" destOrd="0" presId="urn:microsoft.com/office/officeart/2005/8/layout/default"/>
    <dgm:cxn modelId="{02343B1E-12DB-4449-AF86-FD472BF5C0DC}" type="presParOf" srcId="{CFA396E7-9C33-4EBE-A59B-C308D9068E8E}" destId="{385757A6-2AE9-4A19-B7A9-CF6702C9463C}" srcOrd="1" destOrd="0" presId="urn:microsoft.com/office/officeart/2005/8/layout/default"/>
    <dgm:cxn modelId="{1637F475-0126-4DD6-8436-95474C7F1993}" type="presParOf" srcId="{CFA396E7-9C33-4EBE-A59B-C308D9068E8E}" destId="{F77292AB-462D-47B7-BF40-2547E4E80143}" srcOrd="2" destOrd="0" presId="urn:microsoft.com/office/officeart/2005/8/layout/default"/>
    <dgm:cxn modelId="{C2F885D8-7010-485E-B6D5-19358A1B8708}" type="presParOf" srcId="{CFA396E7-9C33-4EBE-A59B-C308D9068E8E}" destId="{13599D9A-A0B3-4F25-936F-DE8069783921}" srcOrd="3" destOrd="0" presId="urn:microsoft.com/office/officeart/2005/8/layout/default"/>
    <dgm:cxn modelId="{4D2FDF63-AF66-45AD-B8F5-8E249D30D1C6}" type="presParOf" srcId="{CFA396E7-9C33-4EBE-A59B-C308D9068E8E}" destId="{2B573074-190D-4581-9E58-8A4F5E95B5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8021E-5304-4C19-BCC3-00351133370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5BCA1B-2186-4693-857B-9B6D52EA0D59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Защита кандидатских диссертаций в РФ и получение степени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PhD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доктора  к 2023 году*, всего-1 чел:                     2022г* - 1 чел  </a:t>
          </a:r>
        </a:p>
      </dgm:t>
    </dgm:pt>
    <dgm:pt modelId="{172856EB-4552-4BC2-91E6-4620E361816E}" type="parTrans" cxnId="{407F06BC-4469-4BED-9768-E56EF90091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8030A-D602-4F88-817E-7E978CB06F26}" type="sibTrans" cxnId="{407F06BC-4469-4BED-9768-E56EF90091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C2BACB-F013-49C5-9974-BF7189F0ECF1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Привлечение ППС  с учеными степенями к 2023 году* – 3 чел   2022г*- 1                 </a:t>
          </a:r>
        </a:p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2023г* - 2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BA1894-278D-4840-BCAF-16177C87C959}" type="parTrans" cxnId="{02366ED2-DB81-4C8B-AF70-059A849D417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7D664A-0D36-4FA9-84EE-EEBF6E5D1B0C}" type="sibTrans" cxnId="{02366ED2-DB81-4C8B-AF70-059A849D417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DCCAFA-306A-41CD-8EDE-0689B27F7437}">
      <dgm:prSet phldrT="[Текст]"/>
      <dgm:spPr/>
      <dgm:t>
        <a:bodyPr/>
        <a:lstStyle/>
        <a:p>
          <a:pPr algn="just"/>
          <a:r>
            <a:rPr lang="ru-RU" b="0" dirty="0" smtClean="0">
              <a:latin typeface="Times New Roman" pitchFamily="18" charset="0"/>
              <a:cs typeface="Times New Roman" pitchFamily="18" charset="0"/>
            </a:rPr>
            <a:t>Численность ППС и магистрантов имеющих сертификат 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IELTS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en-US" b="0" i="0" dirty="0" smtClean="0"/>
            <a:t>Intermediate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к 2023 году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*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 чел</a:t>
          </a:r>
        </a:p>
        <a:p>
          <a:pPr algn="just"/>
          <a:r>
            <a:rPr lang="ru-RU" b="0" dirty="0" smtClean="0">
              <a:latin typeface="Times New Roman" pitchFamily="18" charset="0"/>
              <a:cs typeface="Times New Roman" pitchFamily="18" charset="0"/>
            </a:rPr>
            <a:t>2022г* - 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 чел</a:t>
          </a:r>
        </a:p>
        <a:p>
          <a:pPr algn="just"/>
          <a:r>
            <a:rPr lang="ru-RU" b="0" dirty="0" smtClean="0">
              <a:latin typeface="Times New Roman" pitchFamily="18" charset="0"/>
              <a:cs typeface="Times New Roman" pitchFamily="18" charset="0"/>
            </a:rPr>
            <a:t>2023г* - 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 чел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6471D-BC3E-4E11-A7C0-994E67EBFFE3}" type="parTrans" cxnId="{B33B2C39-6DF5-4D97-A3E5-0C3017AE79A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FF302A-7270-4B90-A501-7BFA4FB1F8EA}" type="sibTrans" cxnId="{B33B2C39-6DF5-4D97-A3E5-0C3017AE79A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A396E7-9C33-4EBE-A59B-C308D9068E8E}" type="pres">
      <dgm:prSet presAssocID="{3098021E-5304-4C19-BCC3-0035113337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DD8AB-18EB-4CD7-BB2D-60906FA1F15C}" type="pres">
      <dgm:prSet presAssocID="{705BCA1B-2186-4693-857B-9B6D52EA0D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757A6-2AE9-4A19-B7A9-CF6702C9463C}" type="pres">
      <dgm:prSet presAssocID="{4068030A-D602-4F88-817E-7E978CB06F26}" presName="sibTrans" presStyleCnt="0"/>
      <dgm:spPr/>
    </dgm:pt>
    <dgm:pt modelId="{F77292AB-462D-47B7-BF40-2547E4E80143}" type="pres">
      <dgm:prSet presAssocID="{97C2BACB-F013-49C5-9974-BF7189F0EC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99D9A-A0B3-4F25-936F-DE8069783921}" type="pres">
      <dgm:prSet presAssocID="{B37D664A-0D36-4FA9-84EE-EEBF6E5D1B0C}" presName="sibTrans" presStyleCnt="0"/>
      <dgm:spPr/>
    </dgm:pt>
    <dgm:pt modelId="{2B573074-190D-4581-9E58-8A4F5E95B579}" type="pres">
      <dgm:prSet presAssocID="{74DCCAFA-306A-41CD-8EDE-0689B27F74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7F06BC-4469-4BED-9768-E56EF90091FF}" srcId="{3098021E-5304-4C19-BCC3-003511333707}" destId="{705BCA1B-2186-4693-857B-9B6D52EA0D59}" srcOrd="0" destOrd="0" parTransId="{172856EB-4552-4BC2-91E6-4620E361816E}" sibTransId="{4068030A-D602-4F88-817E-7E978CB06F26}"/>
    <dgm:cxn modelId="{02366ED2-DB81-4C8B-AF70-059A849D417D}" srcId="{3098021E-5304-4C19-BCC3-003511333707}" destId="{97C2BACB-F013-49C5-9974-BF7189F0ECF1}" srcOrd="1" destOrd="0" parTransId="{3EBA1894-278D-4840-BCAF-16177C87C959}" sibTransId="{B37D664A-0D36-4FA9-84EE-EEBF6E5D1B0C}"/>
    <dgm:cxn modelId="{B9119A4D-1770-41A8-85E5-B4A5B471F4C2}" type="presOf" srcId="{74DCCAFA-306A-41CD-8EDE-0689B27F7437}" destId="{2B573074-190D-4581-9E58-8A4F5E95B579}" srcOrd="0" destOrd="0" presId="urn:microsoft.com/office/officeart/2005/8/layout/default"/>
    <dgm:cxn modelId="{D309EAF9-1A2E-4708-9E39-61190F7AD9A5}" type="presOf" srcId="{705BCA1B-2186-4693-857B-9B6D52EA0D59}" destId="{AB3DD8AB-18EB-4CD7-BB2D-60906FA1F15C}" srcOrd="0" destOrd="0" presId="urn:microsoft.com/office/officeart/2005/8/layout/default"/>
    <dgm:cxn modelId="{322514A2-6DE6-4088-9753-3FAEE30C773A}" type="presOf" srcId="{97C2BACB-F013-49C5-9974-BF7189F0ECF1}" destId="{F77292AB-462D-47B7-BF40-2547E4E80143}" srcOrd="0" destOrd="0" presId="urn:microsoft.com/office/officeart/2005/8/layout/default"/>
    <dgm:cxn modelId="{B33B2C39-6DF5-4D97-A3E5-0C3017AE79AD}" srcId="{3098021E-5304-4C19-BCC3-003511333707}" destId="{74DCCAFA-306A-41CD-8EDE-0689B27F7437}" srcOrd="2" destOrd="0" parTransId="{BB76471D-BC3E-4E11-A7C0-994E67EBFFE3}" sibTransId="{C1FF302A-7270-4B90-A501-7BFA4FB1F8EA}"/>
    <dgm:cxn modelId="{5E92F7C1-DFD6-40A2-9818-C0080E23D857}" type="presOf" srcId="{3098021E-5304-4C19-BCC3-003511333707}" destId="{CFA396E7-9C33-4EBE-A59B-C308D9068E8E}" srcOrd="0" destOrd="0" presId="urn:microsoft.com/office/officeart/2005/8/layout/default"/>
    <dgm:cxn modelId="{4C7BF0C0-B585-4967-B31B-E7E88A920E33}" type="presParOf" srcId="{CFA396E7-9C33-4EBE-A59B-C308D9068E8E}" destId="{AB3DD8AB-18EB-4CD7-BB2D-60906FA1F15C}" srcOrd="0" destOrd="0" presId="urn:microsoft.com/office/officeart/2005/8/layout/default"/>
    <dgm:cxn modelId="{AEAC16F0-A956-433B-8AD7-90BB0D2A22B4}" type="presParOf" srcId="{CFA396E7-9C33-4EBE-A59B-C308D9068E8E}" destId="{385757A6-2AE9-4A19-B7A9-CF6702C9463C}" srcOrd="1" destOrd="0" presId="urn:microsoft.com/office/officeart/2005/8/layout/default"/>
    <dgm:cxn modelId="{64D12DE6-33EB-424E-A380-9326408092F9}" type="presParOf" srcId="{CFA396E7-9C33-4EBE-A59B-C308D9068E8E}" destId="{F77292AB-462D-47B7-BF40-2547E4E80143}" srcOrd="2" destOrd="0" presId="urn:microsoft.com/office/officeart/2005/8/layout/default"/>
    <dgm:cxn modelId="{4A7554D7-B449-4CEB-A773-42264A926E5A}" type="presParOf" srcId="{CFA396E7-9C33-4EBE-A59B-C308D9068E8E}" destId="{13599D9A-A0B3-4F25-936F-DE8069783921}" srcOrd="3" destOrd="0" presId="urn:microsoft.com/office/officeart/2005/8/layout/default"/>
    <dgm:cxn modelId="{F48BDBE2-5DE5-4720-8902-19B02130B7C5}" type="presParOf" srcId="{CFA396E7-9C33-4EBE-A59B-C308D9068E8E}" destId="{2B573074-190D-4581-9E58-8A4F5E95B5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F3ACE-8869-46D0-A2C9-D83C95E154F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EFC85D-5393-44D4-8620-0840667CE60B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Высшая школа экономики и аудита</a:t>
          </a:r>
          <a:endParaRPr lang="ru-RU" sz="1200" dirty="0">
            <a:solidFill>
              <a:schemeClr val="tx1"/>
            </a:solidFill>
          </a:endParaRPr>
        </a:p>
      </dgm:t>
    </dgm:pt>
    <dgm:pt modelId="{9E12C87C-A5E8-46C7-8DB9-AA4849FC11D0}" type="parTrans" cxnId="{CE56FC1C-6C69-48C3-A89D-EC76E862946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8E289D2-15FB-4B68-8243-2C1473D9A492}" type="sibTrans" cxnId="{CE56FC1C-6C69-48C3-A89D-EC76E862946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6A686C1-8698-43ED-91C2-FC5854250900}">
      <dgm:prSet phldrT="[Текст]" custT="1"/>
      <dgm:spPr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Развитие </a:t>
          </a:r>
          <a:r>
            <a:rPr lang="ru-RU" sz="1100" dirty="0">
              <a:solidFill>
                <a:schemeClr val="tx1"/>
              </a:solidFill>
            </a:rPr>
            <a:t>предпринимательского образования</a:t>
          </a:r>
        </a:p>
      </dgm:t>
    </dgm:pt>
    <dgm:pt modelId="{D2A3CFF6-141B-43A6-8500-FA27B16716F2}" type="parTrans" cxnId="{2D2B29A2-1B89-4705-8F7C-22C1ECCB75D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75B8A30-35F2-471E-8BDF-B272F851B058}" type="sibTrans" cxnId="{2D2B29A2-1B89-4705-8F7C-22C1ECCB75D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656124E-71A1-43BE-845A-4A05493CC628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Высшая школа информационных технологий</a:t>
          </a:r>
          <a:endParaRPr lang="ru-RU" sz="1200" dirty="0">
            <a:solidFill>
              <a:schemeClr val="tx1"/>
            </a:solidFill>
          </a:endParaRPr>
        </a:p>
      </dgm:t>
    </dgm:pt>
    <dgm:pt modelId="{7CE60B0C-0C4F-4177-8AF2-36216EFB1D7E}" type="parTrans" cxnId="{989DA644-2B77-48E7-82D1-BA66BD76C31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5284400-87BB-41B3-8DF4-F3CBF0EDBF21}" type="sibTrans" cxnId="{989DA644-2B77-48E7-82D1-BA66BD76C31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9D27E5D-95D1-4E09-9968-BF42C1FD9836}">
      <dgm:prSet phldrT="[Текст]" custT="1"/>
      <dgm:spPr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Развитие </a:t>
          </a:r>
          <a:r>
            <a:rPr lang="ru-RU" sz="1100" dirty="0" smtClean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IT-компетенций </a:t>
          </a:r>
          <a:r>
            <a:rPr lang="ru-RU" sz="11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обучающихся и ППС</a:t>
          </a:r>
          <a:endParaRPr lang="ru-RU" sz="11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891E76C-AF4E-42B5-B11E-67C51834CA8C}" type="parTrans" cxnId="{B8CC7E05-2B1A-4DB0-B731-80E5AD5BF6ED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72FE67A8-75F3-43B8-A128-7F34E29DFE6A}" type="sibTrans" cxnId="{B8CC7E05-2B1A-4DB0-B731-80E5AD5BF6ED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6D797CF-203A-4E95-9C35-F0086D0C68C8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Высшая школа профессионального образования</a:t>
          </a:r>
          <a:endParaRPr lang="ru-RU" sz="1200" dirty="0">
            <a:solidFill>
              <a:schemeClr val="tx1"/>
            </a:solidFill>
          </a:endParaRPr>
        </a:p>
      </dgm:t>
    </dgm:pt>
    <dgm:pt modelId="{920E115A-0E23-4D4D-BFAC-24872835C9CD}" type="parTrans" cxnId="{FB09DC9F-DB0C-45A5-82DB-3789706EC1D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3EFC2A7C-46BA-45FF-983B-1541790DD1DA}" type="sibTrans" cxnId="{FB09DC9F-DB0C-45A5-82DB-3789706EC1D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222CB31-E1F1-42F6-8185-E8E499B0D4D1}">
      <dgm:prSet phldrT="[Текст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Развитие </a:t>
          </a:r>
          <a:r>
            <a:rPr lang="ru-RU" sz="1100" dirty="0">
              <a:solidFill>
                <a:schemeClr val="tx1"/>
              </a:solidFill>
              <a:latin typeface="+mn-lt"/>
              <a:cs typeface="Times New Roman" pitchFamily="18" charset="0"/>
            </a:rPr>
            <a:t>профессионального образования</a:t>
          </a:r>
          <a:r>
            <a:rPr lang="ru-RU" sz="11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 обучающихся и ППС</a:t>
          </a:r>
          <a:endParaRPr lang="ru-RU" sz="1100" dirty="0">
            <a:solidFill>
              <a:schemeClr val="tx1"/>
            </a:solidFill>
          </a:endParaRPr>
        </a:p>
      </dgm:t>
    </dgm:pt>
    <dgm:pt modelId="{EA6D0CEE-536E-4DB2-ABA8-0A5B3CF917F6}" type="parTrans" cxnId="{21CF8CCA-2918-48D7-81B1-B71C1FE7CDD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B020770-6171-49CD-9383-1F20C8C239B4}" type="sibTrans" cxnId="{21CF8CCA-2918-48D7-81B1-B71C1FE7CDD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E1165C4-2C3C-4239-8761-797161963808}">
      <dgm:prSet phldrT="[Текст]" custT="1"/>
      <dgm:spPr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ru-RU" sz="1100" dirty="0" smtClean="0"/>
            <a:t>Развитие науки в отраслях экономики</a:t>
          </a:r>
          <a:endParaRPr lang="ru-RU" sz="1100" dirty="0">
            <a:solidFill>
              <a:schemeClr val="tx1"/>
            </a:solidFill>
          </a:endParaRPr>
        </a:p>
      </dgm:t>
    </dgm:pt>
    <dgm:pt modelId="{638F117E-9D3F-421E-8BA9-75692E097318}" type="parTrans" cxnId="{93B8E917-30F7-464E-9893-A0A41ADFBDC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D112EEF-3983-4ACB-B488-ACD6FAA0837B}" type="sibTrans" cxnId="{93B8E917-30F7-464E-9893-A0A41ADFBDC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2219930E-714F-49EC-A0F3-60AF17326D8A}">
      <dgm:prSet phldrT="[Текст]" custT="1"/>
      <dgm:spPr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Развитие науки </a:t>
          </a:r>
          <a:r>
            <a:rPr lang="ru-RU" sz="1100" dirty="0">
              <a:solidFill>
                <a:schemeClr val="tx1"/>
              </a:solidFill>
              <a:latin typeface="+mn-lt"/>
              <a:cs typeface="Times New Roman" pitchFamily="18" charset="0"/>
            </a:rPr>
            <a:t>в области </a:t>
          </a:r>
          <a:r>
            <a:rPr lang="ru-RU" sz="11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цифровизации</a:t>
          </a:r>
          <a:r>
            <a:rPr lang="ru-RU" sz="11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и автоматизации</a:t>
          </a:r>
          <a:endParaRPr lang="ru-RU" sz="11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0292E6B-5AB6-4F79-B1FE-18936EBACE79}" type="parTrans" cxnId="{2B4FCDDB-61C4-42E5-B05C-F95DE4BE566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37FC8FBC-D70C-42EA-8138-20EEE9343949}" type="sibTrans" cxnId="{2B4FCDDB-61C4-42E5-B05C-F95DE4BE566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139E4DCC-5A2F-40BE-86A7-1C6EAE171FEF}">
      <dgm:prSet phldrT="[Текст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Формирование здорового образа жизни </a:t>
          </a:r>
          <a:r>
            <a:rPr lang="ru-RU" sz="1100" dirty="0" smtClean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обучающихся</a:t>
          </a:r>
          <a:r>
            <a:rPr lang="ru-RU" sz="1100" dirty="0" smtClean="0">
              <a:solidFill>
                <a:schemeClr val="tx1"/>
              </a:solidFill>
            </a:rPr>
            <a:t>, ППС </a:t>
          </a:r>
          <a:r>
            <a:rPr lang="ru-RU" sz="1200" dirty="0" smtClean="0">
              <a:solidFill>
                <a:schemeClr val="tx1"/>
              </a:solidFill>
            </a:rPr>
            <a:t>и </a:t>
          </a:r>
          <a:r>
            <a:rPr lang="ru-RU" sz="1100" dirty="0" smtClean="0">
              <a:solidFill>
                <a:schemeClr val="tx1"/>
              </a:solidFill>
            </a:rPr>
            <a:t>сотрудников университета</a:t>
          </a:r>
          <a:endParaRPr lang="ru-RU" sz="1100" dirty="0">
            <a:solidFill>
              <a:schemeClr val="tx1"/>
            </a:solidFill>
          </a:endParaRPr>
        </a:p>
      </dgm:t>
    </dgm:pt>
    <dgm:pt modelId="{3DB977EF-3EBB-4A9D-A733-94B3A6DE58DA}" type="parTrans" cxnId="{D4CBF01D-FD50-434E-B1C4-EC8736A80F33}">
      <dgm:prSet/>
      <dgm:spPr/>
      <dgm:t>
        <a:bodyPr/>
        <a:lstStyle/>
        <a:p>
          <a:endParaRPr lang="ru-RU" sz="1200"/>
        </a:p>
      </dgm:t>
    </dgm:pt>
    <dgm:pt modelId="{C6118E28-AA80-478D-AAFA-17414F0EF964}" type="sibTrans" cxnId="{D4CBF01D-FD50-434E-B1C4-EC8736A80F33}">
      <dgm:prSet/>
      <dgm:spPr/>
      <dgm:t>
        <a:bodyPr/>
        <a:lstStyle/>
        <a:p>
          <a:endParaRPr lang="ru-RU" sz="1200"/>
        </a:p>
      </dgm:t>
    </dgm:pt>
    <dgm:pt modelId="{6F680A4B-5409-40CA-B383-4DF7AE421729}" type="pres">
      <dgm:prSet presAssocID="{FBAF3ACE-8869-46D0-A2C9-D83C95E154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27C42-7493-40EC-B93B-BB8A6EFAA773}" type="pres">
      <dgm:prSet presAssocID="{18EFC85D-5393-44D4-8620-0840667CE60B}" presName="linNode" presStyleCnt="0"/>
      <dgm:spPr/>
      <dgm:t>
        <a:bodyPr/>
        <a:lstStyle/>
        <a:p>
          <a:endParaRPr lang="ru-RU"/>
        </a:p>
      </dgm:t>
    </dgm:pt>
    <dgm:pt modelId="{D6144479-3333-4184-B880-E02DE7AB47EE}" type="pres">
      <dgm:prSet presAssocID="{18EFC85D-5393-44D4-8620-0840667CE60B}" presName="parentText" presStyleLbl="node1" presStyleIdx="0" presStyleCnt="3" custScaleY="132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62560-6063-4473-85FD-96F71169C0AF}" type="pres">
      <dgm:prSet presAssocID="{18EFC85D-5393-44D4-8620-0840667CE60B}" presName="descendantText" presStyleLbl="alignAccFollowNode1" presStyleIdx="0" presStyleCnt="3" custScaleY="146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89C82-796B-42FB-BB38-CD4801775672}" type="pres">
      <dgm:prSet presAssocID="{98E289D2-15FB-4B68-8243-2C1473D9A492}" presName="sp" presStyleCnt="0"/>
      <dgm:spPr/>
      <dgm:t>
        <a:bodyPr/>
        <a:lstStyle/>
        <a:p>
          <a:endParaRPr lang="ru-RU"/>
        </a:p>
      </dgm:t>
    </dgm:pt>
    <dgm:pt modelId="{FB4EA0E0-A145-4CD8-B140-3070F64233F7}" type="pres">
      <dgm:prSet presAssocID="{4656124E-71A1-43BE-845A-4A05493CC628}" presName="linNode" presStyleCnt="0"/>
      <dgm:spPr/>
      <dgm:t>
        <a:bodyPr/>
        <a:lstStyle/>
        <a:p>
          <a:endParaRPr lang="ru-RU"/>
        </a:p>
      </dgm:t>
    </dgm:pt>
    <dgm:pt modelId="{1ACDD0DD-302F-4972-8682-72F62433E0C7}" type="pres">
      <dgm:prSet presAssocID="{4656124E-71A1-43BE-845A-4A05493CC628}" presName="parentText" presStyleLbl="node1" presStyleIdx="1" presStyleCnt="3" custScaleY="1230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42402-8C34-4024-958B-09EADDB87796}" type="pres">
      <dgm:prSet presAssocID="{4656124E-71A1-43BE-845A-4A05493CC628}" presName="descendantText" presStyleLbl="alignAccFollowNode1" presStyleIdx="1" presStyleCnt="3" custScaleY="122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3B3EB-6D0C-4167-BE1E-7AF2538968DB}" type="pres">
      <dgm:prSet presAssocID="{A5284400-87BB-41B3-8DF4-F3CBF0EDBF21}" presName="sp" presStyleCnt="0"/>
      <dgm:spPr/>
      <dgm:t>
        <a:bodyPr/>
        <a:lstStyle/>
        <a:p>
          <a:endParaRPr lang="ru-RU"/>
        </a:p>
      </dgm:t>
    </dgm:pt>
    <dgm:pt modelId="{24A9A530-2ECD-4C18-9F05-FD967D1A4F0A}" type="pres">
      <dgm:prSet presAssocID="{46D797CF-203A-4E95-9C35-F0086D0C68C8}" presName="linNode" presStyleCnt="0"/>
      <dgm:spPr/>
      <dgm:t>
        <a:bodyPr/>
        <a:lstStyle/>
        <a:p>
          <a:endParaRPr lang="ru-RU"/>
        </a:p>
      </dgm:t>
    </dgm:pt>
    <dgm:pt modelId="{45C52E1C-6413-413C-A516-F25B51271C06}" type="pres">
      <dgm:prSet presAssocID="{46D797CF-203A-4E95-9C35-F0086D0C68C8}" presName="parentText" presStyleLbl="node1" presStyleIdx="2" presStyleCnt="3" custScaleY="131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C3CC-35A0-4446-BB5C-F3BC64E5F2F3}" type="pres">
      <dgm:prSet presAssocID="{46D797CF-203A-4E95-9C35-F0086D0C68C8}" presName="descendantText" presStyleLbl="alignAccFollowNode1" presStyleIdx="2" presStyleCnt="3" custScaleY="174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C7E05-2B1A-4DB0-B731-80E5AD5BF6ED}" srcId="{4656124E-71A1-43BE-845A-4A05493CC628}" destId="{A9D27E5D-95D1-4E09-9968-BF42C1FD9836}" srcOrd="0" destOrd="0" parTransId="{7891E76C-AF4E-42B5-B11E-67C51834CA8C}" sibTransId="{72FE67A8-75F3-43B8-A128-7F34E29DFE6A}"/>
    <dgm:cxn modelId="{7DB73F8A-7072-477D-8849-58C523E45F90}" type="presOf" srcId="{4656124E-71A1-43BE-845A-4A05493CC628}" destId="{1ACDD0DD-302F-4972-8682-72F62433E0C7}" srcOrd="0" destOrd="0" presId="urn:microsoft.com/office/officeart/2005/8/layout/vList5"/>
    <dgm:cxn modelId="{989DA644-2B77-48E7-82D1-BA66BD76C316}" srcId="{FBAF3ACE-8869-46D0-A2C9-D83C95E154F7}" destId="{4656124E-71A1-43BE-845A-4A05493CC628}" srcOrd="1" destOrd="0" parTransId="{7CE60B0C-0C4F-4177-8AF2-36216EFB1D7E}" sibTransId="{A5284400-87BB-41B3-8DF4-F3CBF0EDBF21}"/>
    <dgm:cxn modelId="{BC427EFE-396F-4D59-8486-A118DCD601BC}" type="presOf" srcId="{46D797CF-203A-4E95-9C35-F0086D0C68C8}" destId="{45C52E1C-6413-413C-A516-F25B51271C06}" srcOrd="0" destOrd="0" presId="urn:microsoft.com/office/officeart/2005/8/layout/vList5"/>
    <dgm:cxn modelId="{21CF8CCA-2918-48D7-81B1-B71C1FE7CDDB}" srcId="{46D797CF-203A-4E95-9C35-F0086D0C68C8}" destId="{B222CB31-E1F1-42F6-8185-E8E499B0D4D1}" srcOrd="0" destOrd="0" parTransId="{EA6D0CEE-536E-4DB2-ABA8-0A5B3CF917F6}" sibTransId="{0B020770-6171-49CD-9383-1F20C8C239B4}"/>
    <dgm:cxn modelId="{BC21CB77-F2E4-4A8D-B07F-AAD227C26B5E}" type="presOf" srcId="{A9D27E5D-95D1-4E09-9968-BF42C1FD9836}" destId="{48442402-8C34-4024-958B-09EADDB87796}" srcOrd="0" destOrd="0" presId="urn:microsoft.com/office/officeart/2005/8/layout/vList5"/>
    <dgm:cxn modelId="{93B8E917-30F7-464E-9893-A0A41ADFBDC5}" srcId="{18EFC85D-5393-44D4-8620-0840667CE60B}" destId="{4E1165C4-2C3C-4239-8761-797161963808}" srcOrd="1" destOrd="0" parTransId="{638F117E-9D3F-421E-8BA9-75692E097318}" sibTransId="{AD112EEF-3983-4ACB-B488-ACD6FAA0837B}"/>
    <dgm:cxn modelId="{A940DEE4-7063-4846-9E77-9663FCE277F6}" type="presOf" srcId="{139E4DCC-5A2F-40BE-86A7-1C6EAE171FEF}" destId="{B2ECC3CC-35A0-4446-BB5C-F3BC64E5F2F3}" srcOrd="0" destOrd="1" presId="urn:microsoft.com/office/officeart/2005/8/layout/vList5"/>
    <dgm:cxn modelId="{F861C8A8-615A-4587-906C-BEC92790131E}" type="presOf" srcId="{2219930E-714F-49EC-A0F3-60AF17326D8A}" destId="{48442402-8C34-4024-958B-09EADDB87796}" srcOrd="0" destOrd="1" presId="urn:microsoft.com/office/officeart/2005/8/layout/vList5"/>
    <dgm:cxn modelId="{2D2B29A2-1B89-4705-8F7C-22C1ECCB75DF}" srcId="{18EFC85D-5393-44D4-8620-0840667CE60B}" destId="{F6A686C1-8698-43ED-91C2-FC5854250900}" srcOrd="0" destOrd="0" parTransId="{D2A3CFF6-141B-43A6-8500-FA27B16716F2}" sibTransId="{475B8A30-35F2-471E-8BDF-B272F851B058}"/>
    <dgm:cxn modelId="{FB09DC9F-DB0C-45A5-82DB-3789706EC1DF}" srcId="{FBAF3ACE-8869-46D0-A2C9-D83C95E154F7}" destId="{46D797CF-203A-4E95-9C35-F0086D0C68C8}" srcOrd="2" destOrd="0" parTransId="{920E115A-0E23-4D4D-BFAC-24872835C9CD}" sibTransId="{3EFC2A7C-46BA-45FF-983B-1541790DD1DA}"/>
    <dgm:cxn modelId="{CE56FC1C-6C69-48C3-A89D-EC76E862946C}" srcId="{FBAF3ACE-8869-46D0-A2C9-D83C95E154F7}" destId="{18EFC85D-5393-44D4-8620-0840667CE60B}" srcOrd="0" destOrd="0" parTransId="{9E12C87C-A5E8-46C7-8DB9-AA4849FC11D0}" sibTransId="{98E289D2-15FB-4B68-8243-2C1473D9A492}"/>
    <dgm:cxn modelId="{E09EF784-EDCC-46F4-A08B-9C996457D537}" type="presOf" srcId="{FBAF3ACE-8869-46D0-A2C9-D83C95E154F7}" destId="{6F680A4B-5409-40CA-B383-4DF7AE421729}" srcOrd="0" destOrd="0" presId="urn:microsoft.com/office/officeart/2005/8/layout/vList5"/>
    <dgm:cxn modelId="{FA21117D-BD22-49AE-9722-3815786E3289}" type="presOf" srcId="{18EFC85D-5393-44D4-8620-0840667CE60B}" destId="{D6144479-3333-4184-B880-E02DE7AB47EE}" srcOrd="0" destOrd="0" presId="urn:microsoft.com/office/officeart/2005/8/layout/vList5"/>
    <dgm:cxn modelId="{86695123-DCA2-4DD0-AAA6-0F71EFCA4554}" type="presOf" srcId="{F6A686C1-8698-43ED-91C2-FC5854250900}" destId="{19F62560-6063-4473-85FD-96F71169C0AF}" srcOrd="0" destOrd="0" presId="urn:microsoft.com/office/officeart/2005/8/layout/vList5"/>
    <dgm:cxn modelId="{47053A0E-4E81-45B1-BE82-951091E44E24}" type="presOf" srcId="{4E1165C4-2C3C-4239-8761-797161963808}" destId="{19F62560-6063-4473-85FD-96F71169C0AF}" srcOrd="0" destOrd="1" presId="urn:microsoft.com/office/officeart/2005/8/layout/vList5"/>
    <dgm:cxn modelId="{2B4FCDDB-61C4-42E5-B05C-F95DE4BE566C}" srcId="{4656124E-71A1-43BE-845A-4A05493CC628}" destId="{2219930E-714F-49EC-A0F3-60AF17326D8A}" srcOrd="1" destOrd="0" parTransId="{50292E6B-5AB6-4F79-B1FE-18936EBACE79}" sibTransId="{37FC8FBC-D70C-42EA-8138-20EEE9343949}"/>
    <dgm:cxn modelId="{CD435523-C95D-4B9C-ABBC-0BB83F97D359}" type="presOf" srcId="{B222CB31-E1F1-42F6-8185-E8E499B0D4D1}" destId="{B2ECC3CC-35A0-4446-BB5C-F3BC64E5F2F3}" srcOrd="0" destOrd="0" presId="urn:microsoft.com/office/officeart/2005/8/layout/vList5"/>
    <dgm:cxn modelId="{D4CBF01D-FD50-434E-B1C4-EC8736A80F33}" srcId="{46D797CF-203A-4E95-9C35-F0086D0C68C8}" destId="{139E4DCC-5A2F-40BE-86A7-1C6EAE171FEF}" srcOrd="1" destOrd="0" parTransId="{3DB977EF-3EBB-4A9D-A733-94B3A6DE58DA}" sibTransId="{C6118E28-AA80-478D-AAFA-17414F0EF964}"/>
    <dgm:cxn modelId="{AA6DC983-C394-4EF4-8189-D99AD5719955}" type="presParOf" srcId="{6F680A4B-5409-40CA-B383-4DF7AE421729}" destId="{35127C42-7493-40EC-B93B-BB8A6EFAA773}" srcOrd="0" destOrd="0" presId="urn:microsoft.com/office/officeart/2005/8/layout/vList5"/>
    <dgm:cxn modelId="{3F9A9714-9806-44E0-9E2C-29F296AA5233}" type="presParOf" srcId="{35127C42-7493-40EC-B93B-BB8A6EFAA773}" destId="{D6144479-3333-4184-B880-E02DE7AB47EE}" srcOrd="0" destOrd="0" presId="urn:microsoft.com/office/officeart/2005/8/layout/vList5"/>
    <dgm:cxn modelId="{72D2B05E-802D-4EAE-98FB-A4E6F9EE727B}" type="presParOf" srcId="{35127C42-7493-40EC-B93B-BB8A6EFAA773}" destId="{19F62560-6063-4473-85FD-96F71169C0AF}" srcOrd="1" destOrd="0" presId="urn:microsoft.com/office/officeart/2005/8/layout/vList5"/>
    <dgm:cxn modelId="{B0C86A0C-1B0F-4169-9202-FB212B460D34}" type="presParOf" srcId="{6F680A4B-5409-40CA-B383-4DF7AE421729}" destId="{01989C82-796B-42FB-BB38-CD4801775672}" srcOrd="1" destOrd="0" presId="urn:microsoft.com/office/officeart/2005/8/layout/vList5"/>
    <dgm:cxn modelId="{C5812037-7428-4EDE-A2DC-77340D6CF73E}" type="presParOf" srcId="{6F680A4B-5409-40CA-B383-4DF7AE421729}" destId="{FB4EA0E0-A145-4CD8-B140-3070F64233F7}" srcOrd="2" destOrd="0" presId="urn:microsoft.com/office/officeart/2005/8/layout/vList5"/>
    <dgm:cxn modelId="{D7F33C73-E894-4902-A3BF-63555CEC31C3}" type="presParOf" srcId="{FB4EA0E0-A145-4CD8-B140-3070F64233F7}" destId="{1ACDD0DD-302F-4972-8682-72F62433E0C7}" srcOrd="0" destOrd="0" presId="urn:microsoft.com/office/officeart/2005/8/layout/vList5"/>
    <dgm:cxn modelId="{F7ACAD56-4242-4FA2-86FE-FDC81CA1BCE9}" type="presParOf" srcId="{FB4EA0E0-A145-4CD8-B140-3070F64233F7}" destId="{48442402-8C34-4024-958B-09EADDB87796}" srcOrd="1" destOrd="0" presId="urn:microsoft.com/office/officeart/2005/8/layout/vList5"/>
    <dgm:cxn modelId="{AE5B2B86-B0E5-460B-98A0-2B374A611350}" type="presParOf" srcId="{6F680A4B-5409-40CA-B383-4DF7AE421729}" destId="{F0A3B3EB-6D0C-4167-BE1E-7AF2538968DB}" srcOrd="3" destOrd="0" presId="urn:microsoft.com/office/officeart/2005/8/layout/vList5"/>
    <dgm:cxn modelId="{6FFE17D2-B3F0-41CD-9109-A7DC3418D5AB}" type="presParOf" srcId="{6F680A4B-5409-40CA-B383-4DF7AE421729}" destId="{24A9A530-2ECD-4C18-9F05-FD967D1A4F0A}" srcOrd="4" destOrd="0" presId="urn:microsoft.com/office/officeart/2005/8/layout/vList5"/>
    <dgm:cxn modelId="{AEEF7AE7-A7CC-4309-AF36-30C04542F8EC}" type="presParOf" srcId="{24A9A530-2ECD-4C18-9F05-FD967D1A4F0A}" destId="{45C52E1C-6413-413C-A516-F25B51271C06}" srcOrd="0" destOrd="0" presId="urn:microsoft.com/office/officeart/2005/8/layout/vList5"/>
    <dgm:cxn modelId="{872EAE1F-953F-4B8E-B18D-99C1A4546D7B}" type="presParOf" srcId="{24A9A530-2ECD-4C18-9F05-FD967D1A4F0A}" destId="{B2ECC3CC-35A0-4446-BB5C-F3BC64E5F2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BE5B2-D3CC-4CFA-84CB-4AA74B2D6C9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229048-3880-48C4-B91D-8EDD87A43D93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  <a:ea typeface="Cambria" panose="02040503050406030204" pitchFamily="18" charset="0"/>
              <a:cs typeface="Calibri" pitchFamily="34" charset="0"/>
            </a:rPr>
            <a:t>Подготовка </a:t>
          </a:r>
          <a:r>
            <a:rPr lang="ru-RU" b="1" dirty="0" smtClean="0">
              <a:solidFill>
                <a:schemeClr val="bg1"/>
              </a:solidFill>
              <a:latin typeface="+mj-lt"/>
              <a:ea typeface="Cambria" panose="02040503050406030204" pitchFamily="18" charset="0"/>
              <a:cs typeface="Calibri" pitchFamily="34" charset="0"/>
            </a:rPr>
            <a:t>проектов </a:t>
          </a:r>
          <a:r>
            <a:rPr lang="ru-RU" b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в области </a:t>
          </a:r>
          <a:r>
            <a:rPr lang="ru-RU" b="1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цифровизации</a:t>
          </a:r>
          <a:r>
            <a:rPr lang="ru-RU" b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и автоматизации</a:t>
          </a:r>
          <a:r>
            <a:rPr lang="ru-RU" b="1" dirty="0" smtClean="0">
              <a:solidFill>
                <a:schemeClr val="bg1"/>
              </a:solidFill>
              <a:latin typeface="+mj-lt"/>
              <a:ea typeface="Cambria" panose="02040503050406030204" pitchFamily="18" charset="0"/>
              <a:cs typeface="Calibri" pitchFamily="34" charset="0"/>
            </a:rPr>
            <a:t> </a:t>
          </a:r>
          <a:r>
            <a:rPr lang="ru-RU" b="1" dirty="0" smtClean="0">
              <a:latin typeface="Calibri" pitchFamily="34" charset="0"/>
              <a:ea typeface="Cambria" panose="02040503050406030204" pitchFamily="18" charset="0"/>
              <a:cs typeface="Calibri" pitchFamily="34" charset="0"/>
            </a:rPr>
            <a:t>по </a:t>
          </a:r>
          <a:r>
            <a:rPr lang="ru-RU" b="1" dirty="0" err="1">
              <a:latin typeface="Calibri" pitchFamily="34" charset="0"/>
              <a:cs typeface="Calibri" pitchFamily="34" charset="0"/>
            </a:rPr>
            <a:t>Эразмус</a:t>
          </a:r>
          <a:r>
            <a:rPr lang="ru-RU" b="1" dirty="0">
              <a:latin typeface="Calibri" pitchFamily="34" charset="0"/>
              <a:cs typeface="Calibri" pitchFamily="34" charset="0"/>
            </a:rPr>
            <a:t> - 2</a:t>
          </a:r>
          <a:r>
            <a:rPr lang="ru-RU" b="1" dirty="0" smtClean="0">
              <a:latin typeface="Calibri" pitchFamily="34" charset="0"/>
              <a:ea typeface="Cambria" panose="02040503050406030204" pitchFamily="18" charset="0"/>
              <a:cs typeface="Calibri" pitchFamily="34" charset="0"/>
            </a:rPr>
            <a:t> 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1E6D49A9-80F0-485D-8DB1-3162013D8948}" type="parTrans" cxnId="{361E25C7-59BC-4EF0-AF86-281D83D63670}">
      <dgm:prSet/>
      <dgm:spPr/>
      <dgm:t>
        <a:bodyPr/>
        <a:lstStyle/>
        <a:p>
          <a:endParaRPr lang="ru-RU"/>
        </a:p>
      </dgm:t>
    </dgm:pt>
    <dgm:pt modelId="{5FE8136D-F8BF-466D-AB96-FBE037778846}" type="sibTrans" cxnId="{361E25C7-59BC-4EF0-AF86-281D83D63670}">
      <dgm:prSet/>
      <dgm:spPr/>
      <dgm:t>
        <a:bodyPr/>
        <a:lstStyle/>
        <a:p>
          <a:endParaRPr lang="ru-RU"/>
        </a:p>
      </dgm:t>
    </dgm:pt>
    <dgm:pt modelId="{2511D9BB-DE9D-4830-BD01-0152BE85CFCB}">
      <dgm:prSet phldrT="[Текст]"/>
      <dgm:spPr/>
      <dgm:t>
        <a:bodyPr/>
        <a:lstStyle/>
        <a:p>
          <a:r>
            <a:rPr lang="ru-RU" b="1" dirty="0"/>
            <a:t>Проведение платных курсов по применению современных цифровых технологий в образовании - 10</a:t>
          </a:r>
          <a:endParaRPr lang="ru-RU" dirty="0"/>
        </a:p>
      </dgm:t>
    </dgm:pt>
    <dgm:pt modelId="{601BBEC0-83DB-4AD8-96EE-D9B722FF8406}" type="parTrans" cxnId="{C78FD9A3-1F8E-4CDE-BCA2-713AA5D9151F}">
      <dgm:prSet/>
      <dgm:spPr/>
      <dgm:t>
        <a:bodyPr/>
        <a:lstStyle/>
        <a:p>
          <a:endParaRPr lang="ru-RU"/>
        </a:p>
      </dgm:t>
    </dgm:pt>
    <dgm:pt modelId="{E3013E41-340F-4D88-B784-D0CA5DF63FC5}" type="sibTrans" cxnId="{C78FD9A3-1F8E-4CDE-BCA2-713AA5D9151F}">
      <dgm:prSet/>
      <dgm:spPr/>
      <dgm:t>
        <a:bodyPr/>
        <a:lstStyle/>
        <a:p>
          <a:endParaRPr lang="ru-RU"/>
        </a:p>
      </dgm:t>
    </dgm:pt>
    <dgm:pt modelId="{EAD84F79-488C-415C-9417-57A485FD9EC7}">
      <dgm:prSet phldrT="[Текст]"/>
      <dgm:spPr/>
      <dgm:t>
        <a:bodyPr/>
        <a:lstStyle/>
        <a:p>
          <a:r>
            <a:rPr lang="ru-RU" b="1" dirty="0" err="1" smtClean="0"/>
            <a:t>Грантовые</a:t>
          </a:r>
          <a:r>
            <a:rPr lang="ru-RU" b="1" dirty="0" smtClean="0"/>
            <a:t> проекты- 1,  Хоздоговор  </a:t>
          </a:r>
          <a:r>
            <a:rPr lang="ru-RU" b="1" dirty="0"/>
            <a:t>- 4</a:t>
          </a:r>
        </a:p>
      </dgm:t>
    </dgm:pt>
    <dgm:pt modelId="{A44535C3-218D-4359-B691-C9CD7163BFB2}" type="parTrans" cxnId="{37D38EAC-78D0-488E-82FD-92499394DE41}">
      <dgm:prSet/>
      <dgm:spPr/>
      <dgm:t>
        <a:bodyPr/>
        <a:lstStyle/>
        <a:p>
          <a:endParaRPr lang="ru-RU"/>
        </a:p>
      </dgm:t>
    </dgm:pt>
    <dgm:pt modelId="{A19A9150-820E-4792-ABB7-FA5B47E8365E}" type="sibTrans" cxnId="{37D38EAC-78D0-488E-82FD-92499394DE41}">
      <dgm:prSet/>
      <dgm:spPr/>
      <dgm:t>
        <a:bodyPr/>
        <a:lstStyle/>
        <a:p>
          <a:endParaRPr lang="ru-RU"/>
        </a:p>
      </dgm:t>
    </dgm:pt>
    <dgm:pt modelId="{172E504E-5906-4E8D-8D12-9C06DA258E1F}" type="pres">
      <dgm:prSet presAssocID="{63BBE5B2-D3CC-4CFA-84CB-4AA74B2D6C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FE738D-807A-4B50-BA4A-8A3FC9F30AFD}" type="pres">
      <dgm:prSet presAssocID="{63BBE5B2-D3CC-4CFA-84CB-4AA74B2D6C9E}" presName="Name1" presStyleCnt="0"/>
      <dgm:spPr/>
    </dgm:pt>
    <dgm:pt modelId="{016E3081-527A-4A35-B447-846FE17FDCE9}" type="pres">
      <dgm:prSet presAssocID="{63BBE5B2-D3CC-4CFA-84CB-4AA74B2D6C9E}" presName="cycle" presStyleCnt="0"/>
      <dgm:spPr/>
    </dgm:pt>
    <dgm:pt modelId="{DD372112-E9A8-4676-91EB-50E54ADBAA9B}" type="pres">
      <dgm:prSet presAssocID="{63BBE5B2-D3CC-4CFA-84CB-4AA74B2D6C9E}" presName="srcNode" presStyleLbl="node1" presStyleIdx="0" presStyleCnt="3"/>
      <dgm:spPr/>
    </dgm:pt>
    <dgm:pt modelId="{55DF0635-F0E6-4A77-BA4A-49816F9413AA}" type="pres">
      <dgm:prSet presAssocID="{63BBE5B2-D3CC-4CFA-84CB-4AA74B2D6C9E}" presName="conn" presStyleLbl="parChTrans1D2" presStyleIdx="0" presStyleCnt="1"/>
      <dgm:spPr/>
      <dgm:t>
        <a:bodyPr/>
        <a:lstStyle/>
        <a:p>
          <a:endParaRPr lang="ru-RU"/>
        </a:p>
      </dgm:t>
    </dgm:pt>
    <dgm:pt modelId="{652EC05C-308A-4CC6-BE51-C7930A4D7780}" type="pres">
      <dgm:prSet presAssocID="{63BBE5B2-D3CC-4CFA-84CB-4AA74B2D6C9E}" presName="extraNode" presStyleLbl="node1" presStyleIdx="0" presStyleCnt="3"/>
      <dgm:spPr/>
    </dgm:pt>
    <dgm:pt modelId="{3EB1F2E8-10D0-4B61-9526-C3F27D04AE91}" type="pres">
      <dgm:prSet presAssocID="{63BBE5B2-D3CC-4CFA-84CB-4AA74B2D6C9E}" presName="dstNode" presStyleLbl="node1" presStyleIdx="0" presStyleCnt="3"/>
      <dgm:spPr/>
    </dgm:pt>
    <dgm:pt modelId="{FE3C91F8-34CD-47E2-820A-A0660D194F04}" type="pres">
      <dgm:prSet presAssocID="{73229048-3880-48C4-B91D-8EDD87A43D9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A82FD-1B29-46D5-ADC8-E761D825D6E0}" type="pres">
      <dgm:prSet presAssocID="{73229048-3880-48C4-B91D-8EDD87A43D93}" presName="accent_1" presStyleCnt="0"/>
      <dgm:spPr/>
    </dgm:pt>
    <dgm:pt modelId="{9A9ADB2A-6790-45F1-960D-36A456316F68}" type="pres">
      <dgm:prSet presAssocID="{73229048-3880-48C4-B91D-8EDD87A43D93}" presName="accentRepeatNode" presStyleLbl="solidFgAcc1" presStyleIdx="0" presStyleCnt="3"/>
      <dgm:spPr/>
    </dgm:pt>
    <dgm:pt modelId="{432723E2-8F3F-4FD2-9F3C-A1CC38B2AC84}" type="pres">
      <dgm:prSet presAssocID="{2511D9BB-DE9D-4830-BD01-0152BE85CF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1A8A6-54AD-4171-9E20-A02DC6A5E54C}" type="pres">
      <dgm:prSet presAssocID="{2511D9BB-DE9D-4830-BD01-0152BE85CFCB}" presName="accent_2" presStyleCnt="0"/>
      <dgm:spPr/>
    </dgm:pt>
    <dgm:pt modelId="{919A98B3-EA75-465A-A7CC-E18D38E448DE}" type="pres">
      <dgm:prSet presAssocID="{2511D9BB-DE9D-4830-BD01-0152BE85CFCB}" presName="accentRepeatNode" presStyleLbl="solidFgAcc1" presStyleIdx="1" presStyleCnt="3"/>
      <dgm:spPr/>
    </dgm:pt>
    <dgm:pt modelId="{E5456B83-AA51-4A68-B3DD-81313E461D67}" type="pres">
      <dgm:prSet presAssocID="{EAD84F79-488C-415C-9417-57A485FD9EC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8AAD1-CD66-4E31-BCC0-CF700F2D53A5}" type="pres">
      <dgm:prSet presAssocID="{EAD84F79-488C-415C-9417-57A485FD9EC7}" presName="accent_3" presStyleCnt="0"/>
      <dgm:spPr/>
    </dgm:pt>
    <dgm:pt modelId="{40008216-F915-4A64-9808-6766FFE62EC1}" type="pres">
      <dgm:prSet presAssocID="{EAD84F79-488C-415C-9417-57A485FD9EC7}" presName="accentRepeatNode" presStyleLbl="solidFgAcc1" presStyleIdx="2" presStyleCnt="3"/>
      <dgm:spPr/>
    </dgm:pt>
  </dgm:ptLst>
  <dgm:cxnLst>
    <dgm:cxn modelId="{1BEC79CF-B888-4704-886F-54E81A50B3D6}" type="presOf" srcId="{EAD84F79-488C-415C-9417-57A485FD9EC7}" destId="{E5456B83-AA51-4A68-B3DD-81313E461D67}" srcOrd="0" destOrd="0" presId="urn:microsoft.com/office/officeart/2008/layout/VerticalCurvedList"/>
    <dgm:cxn modelId="{2E6760F2-5C33-48BF-9AB7-7C53BB78982D}" type="presOf" srcId="{5FE8136D-F8BF-466D-AB96-FBE037778846}" destId="{55DF0635-F0E6-4A77-BA4A-49816F9413AA}" srcOrd="0" destOrd="0" presId="urn:microsoft.com/office/officeart/2008/layout/VerticalCurvedList"/>
    <dgm:cxn modelId="{B380D392-D5C4-4CCC-B0A4-395BDB2DCDAC}" type="presOf" srcId="{63BBE5B2-D3CC-4CFA-84CB-4AA74B2D6C9E}" destId="{172E504E-5906-4E8D-8D12-9C06DA258E1F}" srcOrd="0" destOrd="0" presId="urn:microsoft.com/office/officeart/2008/layout/VerticalCurvedList"/>
    <dgm:cxn modelId="{85E865DB-5C63-41F7-8BF5-6563A5ACCAFD}" type="presOf" srcId="{73229048-3880-48C4-B91D-8EDD87A43D93}" destId="{FE3C91F8-34CD-47E2-820A-A0660D194F04}" srcOrd="0" destOrd="0" presId="urn:microsoft.com/office/officeart/2008/layout/VerticalCurvedList"/>
    <dgm:cxn modelId="{361E25C7-59BC-4EF0-AF86-281D83D63670}" srcId="{63BBE5B2-D3CC-4CFA-84CB-4AA74B2D6C9E}" destId="{73229048-3880-48C4-B91D-8EDD87A43D93}" srcOrd="0" destOrd="0" parTransId="{1E6D49A9-80F0-485D-8DB1-3162013D8948}" sibTransId="{5FE8136D-F8BF-466D-AB96-FBE037778846}"/>
    <dgm:cxn modelId="{47749D69-7AB4-469D-93C9-70A306E7D0DE}" type="presOf" srcId="{2511D9BB-DE9D-4830-BD01-0152BE85CFCB}" destId="{432723E2-8F3F-4FD2-9F3C-A1CC38B2AC84}" srcOrd="0" destOrd="0" presId="urn:microsoft.com/office/officeart/2008/layout/VerticalCurvedList"/>
    <dgm:cxn modelId="{37D38EAC-78D0-488E-82FD-92499394DE41}" srcId="{63BBE5B2-D3CC-4CFA-84CB-4AA74B2D6C9E}" destId="{EAD84F79-488C-415C-9417-57A485FD9EC7}" srcOrd="2" destOrd="0" parTransId="{A44535C3-218D-4359-B691-C9CD7163BFB2}" sibTransId="{A19A9150-820E-4792-ABB7-FA5B47E8365E}"/>
    <dgm:cxn modelId="{C78FD9A3-1F8E-4CDE-BCA2-713AA5D9151F}" srcId="{63BBE5B2-D3CC-4CFA-84CB-4AA74B2D6C9E}" destId="{2511D9BB-DE9D-4830-BD01-0152BE85CFCB}" srcOrd="1" destOrd="0" parTransId="{601BBEC0-83DB-4AD8-96EE-D9B722FF8406}" sibTransId="{E3013E41-340F-4D88-B784-D0CA5DF63FC5}"/>
    <dgm:cxn modelId="{CBC2D5E1-8917-4FD2-B06B-7DAC0932114B}" type="presParOf" srcId="{172E504E-5906-4E8D-8D12-9C06DA258E1F}" destId="{C6FE738D-807A-4B50-BA4A-8A3FC9F30AFD}" srcOrd="0" destOrd="0" presId="urn:microsoft.com/office/officeart/2008/layout/VerticalCurvedList"/>
    <dgm:cxn modelId="{696CD0E5-BA1C-4DCA-BEBB-08589EC9D3F6}" type="presParOf" srcId="{C6FE738D-807A-4B50-BA4A-8A3FC9F30AFD}" destId="{016E3081-527A-4A35-B447-846FE17FDCE9}" srcOrd="0" destOrd="0" presId="urn:microsoft.com/office/officeart/2008/layout/VerticalCurvedList"/>
    <dgm:cxn modelId="{566EB22D-C399-4B5F-A9A7-780EBC62D2D3}" type="presParOf" srcId="{016E3081-527A-4A35-B447-846FE17FDCE9}" destId="{DD372112-E9A8-4676-91EB-50E54ADBAA9B}" srcOrd="0" destOrd="0" presId="urn:microsoft.com/office/officeart/2008/layout/VerticalCurvedList"/>
    <dgm:cxn modelId="{7B2AB6FB-5927-43B0-ADFF-38DAE8F251D5}" type="presParOf" srcId="{016E3081-527A-4A35-B447-846FE17FDCE9}" destId="{55DF0635-F0E6-4A77-BA4A-49816F9413AA}" srcOrd="1" destOrd="0" presId="urn:microsoft.com/office/officeart/2008/layout/VerticalCurvedList"/>
    <dgm:cxn modelId="{939CEAD3-89A5-47D2-9D22-394CC84CC9FB}" type="presParOf" srcId="{016E3081-527A-4A35-B447-846FE17FDCE9}" destId="{652EC05C-308A-4CC6-BE51-C7930A4D7780}" srcOrd="2" destOrd="0" presId="urn:microsoft.com/office/officeart/2008/layout/VerticalCurvedList"/>
    <dgm:cxn modelId="{1AFD2A87-EAF4-4DD8-8DC0-98AC3B9E7CC6}" type="presParOf" srcId="{016E3081-527A-4A35-B447-846FE17FDCE9}" destId="{3EB1F2E8-10D0-4B61-9526-C3F27D04AE91}" srcOrd="3" destOrd="0" presId="urn:microsoft.com/office/officeart/2008/layout/VerticalCurvedList"/>
    <dgm:cxn modelId="{34BED795-31F8-4196-A344-1312A63DD5A7}" type="presParOf" srcId="{C6FE738D-807A-4B50-BA4A-8A3FC9F30AFD}" destId="{FE3C91F8-34CD-47E2-820A-A0660D194F04}" srcOrd="1" destOrd="0" presId="urn:microsoft.com/office/officeart/2008/layout/VerticalCurvedList"/>
    <dgm:cxn modelId="{5513F05D-1BEE-4C7D-84D5-869EFBACD837}" type="presParOf" srcId="{C6FE738D-807A-4B50-BA4A-8A3FC9F30AFD}" destId="{A18A82FD-1B29-46D5-ADC8-E761D825D6E0}" srcOrd="2" destOrd="0" presId="urn:microsoft.com/office/officeart/2008/layout/VerticalCurvedList"/>
    <dgm:cxn modelId="{A876139D-3BC6-4E8B-A2CC-C63111EC5A7A}" type="presParOf" srcId="{A18A82FD-1B29-46D5-ADC8-E761D825D6E0}" destId="{9A9ADB2A-6790-45F1-960D-36A456316F68}" srcOrd="0" destOrd="0" presId="urn:microsoft.com/office/officeart/2008/layout/VerticalCurvedList"/>
    <dgm:cxn modelId="{6C4CAE92-A80E-4B50-99DE-3BDD0A9F03D0}" type="presParOf" srcId="{C6FE738D-807A-4B50-BA4A-8A3FC9F30AFD}" destId="{432723E2-8F3F-4FD2-9F3C-A1CC38B2AC84}" srcOrd="3" destOrd="0" presId="urn:microsoft.com/office/officeart/2008/layout/VerticalCurvedList"/>
    <dgm:cxn modelId="{7499AB05-98A5-4058-85B3-E6B480A24AE4}" type="presParOf" srcId="{C6FE738D-807A-4B50-BA4A-8A3FC9F30AFD}" destId="{5841A8A6-54AD-4171-9E20-A02DC6A5E54C}" srcOrd="4" destOrd="0" presId="urn:microsoft.com/office/officeart/2008/layout/VerticalCurvedList"/>
    <dgm:cxn modelId="{6576D3A7-7E14-4324-8DE1-BF09F8FE97C4}" type="presParOf" srcId="{5841A8A6-54AD-4171-9E20-A02DC6A5E54C}" destId="{919A98B3-EA75-465A-A7CC-E18D38E448DE}" srcOrd="0" destOrd="0" presId="urn:microsoft.com/office/officeart/2008/layout/VerticalCurvedList"/>
    <dgm:cxn modelId="{D0A97D84-E45B-490A-9973-9011693F6688}" type="presParOf" srcId="{C6FE738D-807A-4B50-BA4A-8A3FC9F30AFD}" destId="{E5456B83-AA51-4A68-B3DD-81313E461D67}" srcOrd="5" destOrd="0" presId="urn:microsoft.com/office/officeart/2008/layout/VerticalCurvedList"/>
    <dgm:cxn modelId="{2892EFF0-B75A-4C64-9A28-FBB3BF033722}" type="presParOf" srcId="{C6FE738D-807A-4B50-BA4A-8A3FC9F30AFD}" destId="{A238AAD1-CD66-4E31-BCC0-CF700F2D53A5}" srcOrd="6" destOrd="0" presId="urn:microsoft.com/office/officeart/2008/layout/VerticalCurvedList"/>
    <dgm:cxn modelId="{12F0A6E2-3752-46B8-9AED-9D95B453AC32}" type="presParOf" srcId="{A238AAD1-CD66-4E31-BCC0-CF700F2D53A5}" destId="{40008216-F915-4A64-9808-6766FFE62E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146B1-5061-4A68-B7B1-54A2D653FD1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15CB9E4-E47C-4C57-9362-A2118C725627}">
      <dgm:prSet phldrT="[Текст]" custT="1"/>
      <dgm:spPr/>
      <dgm:t>
        <a:bodyPr/>
        <a:lstStyle/>
        <a:p>
          <a:r>
            <a:rPr lang="ru-RU" sz="1400" dirty="0">
              <a:solidFill>
                <a:schemeClr val="tx2"/>
              </a:solidFill>
            </a:rPr>
            <a:t>Проведение курсов для преподавателей среди региональных </a:t>
          </a:r>
          <a:r>
            <a:rPr lang="ru-RU" sz="1400" dirty="0" err="1" smtClean="0">
              <a:solidFill>
                <a:schemeClr val="tx2"/>
              </a:solidFill>
            </a:rPr>
            <a:t>ТиПО</a:t>
          </a:r>
          <a:r>
            <a:rPr lang="ru-RU" sz="1400" dirty="0" smtClean="0">
              <a:solidFill>
                <a:schemeClr val="tx2"/>
              </a:solidFill>
            </a:rPr>
            <a:t>* </a:t>
          </a:r>
          <a:r>
            <a:rPr lang="ru-RU" sz="1400" dirty="0">
              <a:solidFill>
                <a:schemeClr val="tx2"/>
              </a:solidFill>
            </a:rPr>
            <a:t>- </a:t>
          </a:r>
          <a:r>
            <a:rPr lang="ru-RU" sz="1400" dirty="0" smtClean="0">
              <a:solidFill>
                <a:schemeClr val="tx2"/>
              </a:solidFill>
            </a:rPr>
            <a:t>4 </a:t>
          </a:r>
          <a:endParaRPr lang="ru-RU" sz="1400" dirty="0">
            <a:solidFill>
              <a:schemeClr val="tx2"/>
            </a:solidFill>
          </a:endParaRPr>
        </a:p>
      </dgm:t>
    </dgm:pt>
    <dgm:pt modelId="{99F80176-AC93-4754-B792-EF185166098C}" type="parTrans" cxnId="{B3B3B36B-04D7-470B-A21D-46D28A629E41}">
      <dgm:prSet/>
      <dgm:spPr/>
      <dgm:t>
        <a:bodyPr/>
        <a:lstStyle/>
        <a:p>
          <a:endParaRPr lang="ru-RU"/>
        </a:p>
      </dgm:t>
    </dgm:pt>
    <dgm:pt modelId="{6680033C-B6C3-48CA-8BFB-F992F615629E}" type="sibTrans" cxnId="{B3B3B36B-04D7-470B-A21D-46D28A629E41}">
      <dgm:prSet/>
      <dgm:spPr/>
      <dgm:t>
        <a:bodyPr/>
        <a:lstStyle/>
        <a:p>
          <a:endParaRPr lang="ru-RU"/>
        </a:p>
      </dgm:t>
    </dgm:pt>
    <dgm:pt modelId="{21EE0C3F-EFC4-4BA9-BED9-6836F62DA7DF}">
      <dgm:prSet phldrT="[Текст]" custT="1"/>
      <dgm:spPr/>
      <dgm:t>
        <a:bodyPr/>
        <a:lstStyle/>
        <a:p>
          <a:r>
            <a:rPr lang="ru-RU" sz="1400" dirty="0">
              <a:solidFill>
                <a:schemeClr val="tx2"/>
              </a:solidFill>
            </a:rPr>
            <a:t>Охват </a:t>
          </a:r>
          <a:r>
            <a:rPr lang="ru-RU" sz="1400" dirty="0" smtClean="0">
              <a:solidFill>
                <a:schemeClr val="tx2"/>
              </a:solidFill>
            </a:rPr>
            <a:t>слушателей* – 50 чел</a:t>
          </a:r>
          <a:r>
            <a:rPr lang="ru-RU" sz="1400" dirty="0">
              <a:solidFill>
                <a:schemeClr val="tx2"/>
              </a:solidFill>
            </a:rPr>
            <a:t>. </a:t>
          </a:r>
        </a:p>
      </dgm:t>
    </dgm:pt>
    <dgm:pt modelId="{459E7DE0-960A-4CDF-92CF-1F3FCCCB589A}" type="parTrans" cxnId="{DF9CD663-AA97-4AB3-8FA2-926DFC91430A}">
      <dgm:prSet/>
      <dgm:spPr/>
      <dgm:t>
        <a:bodyPr/>
        <a:lstStyle/>
        <a:p>
          <a:endParaRPr lang="ru-RU"/>
        </a:p>
      </dgm:t>
    </dgm:pt>
    <dgm:pt modelId="{F548A37A-36FF-42CA-B7FB-B3CB760B6E42}" type="sibTrans" cxnId="{DF9CD663-AA97-4AB3-8FA2-926DFC91430A}">
      <dgm:prSet/>
      <dgm:spPr/>
      <dgm:t>
        <a:bodyPr/>
        <a:lstStyle/>
        <a:p>
          <a:endParaRPr lang="ru-RU"/>
        </a:p>
      </dgm:t>
    </dgm:pt>
    <dgm:pt modelId="{EB0BA668-7CBE-4396-8175-B4F1F963C19F}">
      <dgm:prSet phldrT="[Текст]" custT="1"/>
      <dgm:spPr/>
      <dgm:t>
        <a:bodyPr/>
        <a:lstStyle/>
        <a:p>
          <a:r>
            <a:rPr lang="ru-RU" sz="1400" dirty="0">
              <a:solidFill>
                <a:schemeClr val="tx2"/>
              </a:solidFill>
            </a:rPr>
            <a:t>Количество привлеченных колледжей -  </a:t>
          </a:r>
          <a:r>
            <a:rPr lang="ru-RU" sz="1400" dirty="0" smtClean="0">
              <a:solidFill>
                <a:schemeClr val="tx2"/>
              </a:solidFill>
            </a:rPr>
            <a:t>6</a:t>
          </a:r>
          <a:endParaRPr lang="ru-RU" sz="1400" dirty="0">
            <a:solidFill>
              <a:schemeClr val="tx2"/>
            </a:solidFill>
          </a:endParaRPr>
        </a:p>
      </dgm:t>
    </dgm:pt>
    <dgm:pt modelId="{76CCC913-5459-409A-A9D2-B51F86B0D485}" type="parTrans" cxnId="{BAD7EBFF-F106-45BA-AF9E-73BAAFA9C9F5}">
      <dgm:prSet/>
      <dgm:spPr/>
      <dgm:t>
        <a:bodyPr/>
        <a:lstStyle/>
        <a:p>
          <a:endParaRPr lang="ru-RU"/>
        </a:p>
      </dgm:t>
    </dgm:pt>
    <dgm:pt modelId="{B4667294-506B-4690-AD9D-6B729AE01CD2}" type="sibTrans" cxnId="{BAD7EBFF-F106-45BA-AF9E-73BAAFA9C9F5}">
      <dgm:prSet/>
      <dgm:spPr/>
      <dgm:t>
        <a:bodyPr/>
        <a:lstStyle/>
        <a:p>
          <a:endParaRPr lang="ru-RU"/>
        </a:p>
      </dgm:t>
    </dgm:pt>
    <dgm:pt modelId="{C15A21EC-8EBE-4910-9A0C-3E39B91A9DCC}" type="pres">
      <dgm:prSet presAssocID="{945146B1-5061-4A68-B7B1-54A2D653FD1D}" presName="compositeShape" presStyleCnt="0">
        <dgm:presLayoutVars>
          <dgm:dir/>
          <dgm:resizeHandles/>
        </dgm:presLayoutVars>
      </dgm:prSet>
      <dgm:spPr/>
    </dgm:pt>
    <dgm:pt modelId="{3192A394-B055-409D-ADAB-5126C6E36AA1}" type="pres">
      <dgm:prSet presAssocID="{945146B1-5061-4A68-B7B1-54A2D653FD1D}" presName="pyramid" presStyleLbl="node1" presStyleIdx="0" presStyleCnt="1" custScaleX="233242"/>
      <dgm:spPr/>
    </dgm:pt>
    <dgm:pt modelId="{CA1AED36-B0C3-49AF-9912-450E59929374}" type="pres">
      <dgm:prSet presAssocID="{945146B1-5061-4A68-B7B1-54A2D653FD1D}" presName="theList" presStyleCnt="0"/>
      <dgm:spPr/>
    </dgm:pt>
    <dgm:pt modelId="{D48A2891-BC0F-481D-88E2-F341BD1BB039}" type="pres">
      <dgm:prSet presAssocID="{015CB9E4-E47C-4C57-9362-A2118C725627}" presName="aNode" presStyleLbl="fgAcc1" presStyleIdx="0" presStyleCnt="3" custScaleX="349558" custLinFactNeighborX="71082" custLinFactNeighborY="24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164D-5E0A-430B-B850-BFA7AF56A1EB}" type="pres">
      <dgm:prSet presAssocID="{015CB9E4-E47C-4C57-9362-A2118C725627}" presName="aSpace" presStyleCnt="0"/>
      <dgm:spPr/>
    </dgm:pt>
    <dgm:pt modelId="{665E31A0-A122-4110-8433-F1E32053BE90}" type="pres">
      <dgm:prSet presAssocID="{21EE0C3F-EFC4-4BA9-BED9-6836F62DA7DF}" presName="aNode" presStyleLbl="fgAcc1" presStyleIdx="1" presStyleCnt="3" custScaleX="351295" custLinFactNeighborX="71674" custLinFactNeighborY="36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D66C9-FC9A-40BD-8654-69908F5C8E6E}" type="pres">
      <dgm:prSet presAssocID="{21EE0C3F-EFC4-4BA9-BED9-6836F62DA7DF}" presName="aSpace" presStyleCnt="0"/>
      <dgm:spPr/>
    </dgm:pt>
    <dgm:pt modelId="{810B2EC8-7EA0-4104-B20F-73FE335D3270}" type="pres">
      <dgm:prSet presAssocID="{EB0BA668-7CBE-4396-8175-B4F1F963C19F}" presName="aNode" presStyleLbl="fgAcc1" presStyleIdx="2" presStyleCnt="3" custScaleX="350580" custLinFactNeighborX="72466" custLinFactNeighborY="47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6A162-2414-46AA-925B-8D9E66ED6382}" type="pres">
      <dgm:prSet presAssocID="{EB0BA668-7CBE-4396-8175-B4F1F963C19F}" presName="aSpace" presStyleCnt="0"/>
      <dgm:spPr/>
    </dgm:pt>
  </dgm:ptLst>
  <dgm:cxnLst>
    <dgm:cxn modelId="{97F3416A-B479-4820-B294-DC0FD12D8C6A}" type="presOf" srcId="{EB0BA668-7CBE-4396-8175-B4F1F963C19F}" destId="{810B2EC8-7EA0-4104-B20F-73FE335D3270}" srcOrd="0" destOrd="0" presId="urn:microsoft.com/office/officeart/2005/8/layout/pyramid2"/>
    <dgm:cxn modelId="{E44F24D1-362E-4562-8F1C-6D43DEE3A0C7}" type="presOf" srcId="{21EE0C3F-EFC4-4BA9-BED9-6836F62DA7DF}" destId="{665E31A0-A122-4110-8433-F1E32053BE90}" srcOrd="0" destOrd="0" presId="urn:microsoft.com/office/officeart/2005/8/layout/pyramid2"/>
    <dgm:cxn modelId="{B3B3B36B-04D7-470B-A21D-46D28A629E41}" srcId="{945146B1-5061-4A68-B7B1-54A2D653FD1D}" destId="{015CB9E4-E47C-4C57-9362-A2118C725627}" srcOrd="0" destOrd="0" parTransId="{99F80176-AC93-4754-B792-EF185166098C}" sibTransId="{6680033C-B6C3-48CA-8BFB-F992F615629E}"/>
    <dgm:cxn modelId="{2127D94C-1A70-4AF9-823F-1706280E8F0A}" type="presOf" srcId="{015CB9E4-E47C-4C57-9362-A2118C725627}" destId="{D48A2891-BC0F-481D-88E2-F341BD1BB039}" srcOrd="0" destOrd="0" presId="urn:microsoft.com/office/officeart/2005/8/layout/pyramid2"/>
    <dgm:cxn modelId="{DF9CD663-AA97-4AB3-8FA2-926DFC91430A}" srcId="{945146B1-5061-4A68-B7B1-54A2D653FD1D}" destId="{21EE0C3F-EFC4-4BA9-BED9-6836F62DA7DF}" srcOrd="1" destOrd="0" parTransId="{459E7DE0-960A-4CDF-92CF-1F3FCCCB589A}" sibTransId="{F548A37A-36FF-42CA-B7FB-B3CB760B6E42}"/>
    <dgm:cxn modelId="{BAD7EBFF-F106-45BA-AF9E-73BAAFA9C9F5}" srcId="{945146B1-5061-4A68-B7B1-54A2D653FD1D}" destId="{EB0BA668-7CBE-4396-8175-B4F1F963C19F}" srcOrd="2" destOrd="0" parTransId="{76CCC913-5459-409A-A9D2-B51F86B0D485}" sibTransId="{B4667294-506B-4690-AD9D-6B729AE01CD2}"/>
    <dgm:cxn modelId="{CB64E98E-CF9A-442A-8E26-CD3AE680BB4B}" type="presOf" srcId="{945146B1-5061-4A68-B7B1-54A2D653FD1D}" destId="{C15A21EC-8EBE-4910-9A0C-3E39B91A9DCC}" srcOrd="0" destOrd="0" presId="urn:microsoft.com/office/officeart/2005/8/layout/pyramid2"/>
    <dgm:cxn modelId="{E11A2AB8-C264-4833-BBC0-4C31EE905284}" type="presParOf" srcId="{C15A21EC-8EBE-4910-9A0C-3E39B91A9DCC}" destId="{3192A394-B055-409D-ADAB-5126C6E36AA1}" srcOrd="0" destOrd="0" presId="urn:microsoft.com/office/officeart/2005/8/layout/pyramid2"/>
    <dgm:cxn modelId="{1F2BBB3F-6A51-446C-9173-F98B0347E435}" type="presParOf" srcId="{C15A21EC-8EBE-4910-9A0C-3E39B91A9DCC}" destId="{CA1AED36-B0C3-49AF-9912-450E59929374}" srcOrd="1" destOrd="0" presId="urn:microsoft.com/office/officeart/2005/8/layout/pyramid2"/>
    <dgm:cxn modelId="{DE8036DE-DC96-439E-AAC2-0818EC8CCEA1}" type="presParOf" srcId="{CA1AED36-B0C3-49AF-9912-450E59929374}" destId="{D48A2891-BC0F-481D-88E2-F341BD1BB039}" srcOrd="0" destOrd="0" presId="urn:microsoft.com/office/officeart/2005/8/layout/pyramid2"/>
    <dgm:cxn modelId="{62AA5570-C356-4FEE-82E9-6D4ABC74950A}" type="presParOf" srcId="{CA1AED36-B0C3-49AF-9912-450E59929374}" destId="{C948164D-5E0A-430B-B850-BFA7AF56A1EB}" srcOrd="1" destOrd="0" presId="urn:microsoft.com/office/officeart/2005/8/layout/pyramid2"/>
    <dgm:cxn modelId="{EC35E616-C083-4A53-A5AC-C9CDF20F3F59}" type="presParOf" srcId="{CA1AED36-B0C3-49AF-9912-450E59929374}" destId="{665E31A0-A122-4110-8433-F1E32053BE90}" srcOrd="2" destOrd="0" presId="urn:microsoft.com/office/officeart/2005/8/layout/pyramid2"/>
    <dgm:cxn modelId="{B8B3E568-3E6B-4F41-ADE2-368FCBA49940}" type="presParOf" srcId="{CA1AED36-B0C3-49AF-9912-450E59929374}" destId="{630D66C9-FC9A-40BD-8654-69908F5C8E6E}" srcOrd="3" destOrd="0" presId="urn:microsoft.com/office/officeart/2005/8/layout/pyramid2"/>
    <dgm:cxn modelId="{FED766C6-4BD7-456B-B2AB-A50D843C76B8}" type="presParOf" srcId="{CA1AED36-B0C3-49AF-9912-450E59929374}" destId="{810B2EC8-7EA0-4104-B20F-73FE335D3270}" srcOrd="4" destOrd="0" presId="urn:microsoft.com/office/officeart/2005/8/layout/pyramid2"/>
    <dgm:cxn modelId="{4361B08A-CAD5-45DC-B68E-7F527334A40D}" type="presParOf" srcId="{CA1AED36-B0C3-49AF-9912-450E59929374}" destId="{A906A162-2414-46AA-925B-8D9E66ED638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D8AB-18EB-4CD7-BB2D-60906FA1F15C}">
      <dsp:nvSpPr>
        <dsp:cNvPr id="0" name=""/>
        <dsp:cNvSpPr/>
      </dsp:nvSpPr>
      <dsp:spPr>
        <a:xfrm>
          <a:off x="364" y="86957"/>
          <a:ext cx="1422425" cy="8534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Защита кандидатских диссертаций в РФ и получение степени </a:t>
          </a:r>
          <a:r>
            <a:rPr lang="ru-RU" sz="700" kern="1200" dirty="0" err="1" smtClean="0">
              <a:latin typeface="Times New Roman" pitchFamily="18" charset="0"/>
              <a:cs typeface="Times New Roman" pitchFamily="18" charset="0"/>
            </a:rPr>
            <a:t>PhD</a:t>
          </a: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 доктора к 2023 году :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всего-5 чел                     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2022г* - 1 чел  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 2023г * - 1 чел</a:t>
          </a: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" y="86957"/>
        <a:ext cx="1422425" cy="853455"/>
      </dsp:txXfrm>
    </dsp:sp>
    <dsp:sp modelId="{F77292AB-462D-47B7-BF40-2547E4E80143}">
      <dsp:nvSpPr>
        <dsp:cNvPr id="0" name=""/>
        <dsp:cNvSpPr/>
      </dsp:nvSpPr>
      <dsp:spPr>
        <a:xfrm>
          <a:off x="1565033" y="86957"/>
          <a:ext cx="1422425" cy="8534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Привлечение ППС  с учеными степенями к 2023 году – 1 чел:   2022г*- 2                 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2023г* - 2</a:t>
          </a: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5033" y="86957"/>
        <a:ext cx="1422425" cy="853455"/>
      </dsp:txXfrm>
    </dsp:sp>
    <dsp:sp modelId="{2B573074-190D-4581-9E58-8A4F5E95B579}">
      <dsp:nvSpPr>
        <dsp:cNvPr id="0" name=""/>
        <dsp:cNvSpPr/>
      </dsp:nvSpPr>
      <dsp:spPr>
        <a:xfrm>
          <a:off x="782699" y="1082655"/>
          <a:ext cx="1422425" cy="8534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Численность ППС и магистрантов имеющих сертификат </a:t>
          </a:r>
          <a:r>
            <a:rPr lang="en-US" sz="700" b="0" kern="1200" dirty="0" smtClean="0">
              <a:latin typeface="Times New Roman" pitchFamily="18" charset="0"/>
              <a:cs typeface="Times New Roman" pitchFamily="18" charset="0"/>
            </a:rPr>
            <a:t>IELTS</a:t>
          </a: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 к 2023 году - 4 чел: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2022г* - 2 чел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2023г* - 2 чел</a:t>
          </a:r>
          <a:endParaRPr lang="ru-RU" sz="7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2699" y="1082655"/>
        <a:ext cx="1422425" cy="853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D8AB-18EB-4CD7-BB2D-60906FA1F15C}">
      <dsp:nvSpPr>
        <dsp:cNvPr id="0" name=""/>
        <dsp:cNvSpPr/>
      </dsp:nvSpPr>
      <dsp:spPr>
        <a:xfrm>
          <a:off x="366" y="83273"/>
          <a:ext cx="1428094" cy="856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Защита кандидатских диссертаций в РФ и получение степени </a:t>
          </a:r>
          <a:r>
            <a:rPr lang="ru-RU" sz="800" kern="1200" dirty="0" err="1" smtClean="0">
              <a:latin typeface="Times New Roman" pitchFamily="18" charset="0"/>
              <a:cs typeface="Times New Roman" pitchFamily="18" charset="0"/>
            </a:rPr>
            <a:t>PhD</a:t>
          </a: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 доктора  к 2023 году , всего-5 чел:                     2022г* - 1 чел 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 2023г * - 1 чел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" y="83273"/>
        <a:ext cx="1428094" cy="856856"/>
      </dsp:txXfrm>
    </dsp:sp>
    <dsp:sp modelId="{F77292AB-462D-47B7-BF40-2547E4E80143}">
      <dsp:nvSpPr>
        <dsp:cNvPr id="0" name=""/>
        <dsp:cNvSpPr/>
      </dsp:nvSpPr>
      <dsp:spPr>
        <a:xfrm>
          <a:off x="1571269" y="83273"/>
          <a:ext cx="1428094" cy="8568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Привлечение ППС  с учеными степенями к 2023 году – 2 чел   2022г*- 2                 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2023г* - 2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1269" y="83273"/>
        <a:ext cx="1428094" cy="856856"/>
      </dsp:txXfrm>
    </dsp:sp>
    <dsp:sp modelId="{2B573074-190D-4581-9E58-8A4F5E95B579}">
      <dsp:nvSpPr>
        <dsp:cNvPr id="0" name=""/>
        <dsp:cNvSpPr/>
      </dsp:nvSpPr>
      <dsp:spPr>
        <a:xfrm>
          <a:off x="785817" y="1082939"/>
          <a:ext cx="1428094" cy="856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Times New Roman" pitchFamily="18" charset="0"/>
              <a:cs typeface="Times New Roman" pitchFamily="18" charset="0"/>
            </a:rPr>
            <a:t>Численность ППС и магистрантов имеющих сертификат </a:t>
          </a:r>
          <a:r>
            <a:rPr lang="en-US" sz="800" b="0" kern="1200" dirty="0" smtClean="0">
              <a:latin typeface="Times New Roman" pitchFamily="18" charset="0"/>
              <a:cs typeface="Times New Roman" pitchFamily="18" charset="0"/>
            </a:rPr>
            <a:t>IELTS</a:t>
          </a:r>
          <a:r>
            <a:rPr lang="ru-RU" sz="800" b="0" kern="1200" dirty="0" smtClean="0">
              <a:latin typeface="Times New Roman" pitchFamily="18" charset="0"/>
              <a:cs typeface="Times New Roman" pitchFamily="18" charset="0"/>
            </a:rPr>
            <a:t> к 2023 году - 4 чел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Times New Roman" pitchFamily="18" charset="0"/>
              <a:cs typeface="Times New Roman" pitchFamily="18" charset="0"/>
            </a:rPr>
            <a:t>2022г* - 2 чел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Times New Roman" pitchFamily="18" charset="0"/>
              <a:cs typeface="Times New Roman" pitchFamily="18" charset="0"/>
            </a:rPr>
            <a:t>2023г* - 2 чел</a:t>
          </a:r>
          <a:endParaRPr lang="ru-RU" sz="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5817" y="1082939"/>
        <a:ext cx="1428094" cy="856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D8AB-18EB-4CD7-BB2D-60906FA1F15C}">
      <dsp:nvSpPr>
        <dsp:cNvPr id="0" name=""/>
        <dsp:cNvSpPr/>
      </dsp:nvSpPr>
      <dsp:spPr>
        <a:xfrm>
          <a:off x="362" y="91669"/>
          <a:ext cx="1415176" cy="849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Защита кандидатских диссертаций в РФ и получение степени </a:t>
          </a:r>
          <a:r>
            <a:rPr lang="ru-RU" sz="700" kern="1200" dirty="0" err="1" smtClean="0">
              <a:latin typeface="Times New Roman" pitchFamily="18" charset="0"/>
              <a:cs typeface="Times New Roman" pitchFamily="18" charset="0"/>
            </a:rPr>
            <a:t>PhD</a:t>
          </a: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 доктора  к 2023 году*, всего-1 чел:                     2022г* - 1 чел  </a:t>
          </a:r>
        </a:p>
      </dsp:txBody>
      <dsp:txXfrm>
        <a:off x="362" y="91669"/>
        <a:ext cx="1415176" cy="849106"/>
      </dsp:txXfrm>
    </dsp:sp>
    <dsp:sp modelId="{F77292AB-462D-47B7-BF40-2547E4E80143}">
      <dsp:nvSpPr>
        <dsp:cNvPr id="0" name=""/>
        <dsp:cNvSpPr/>
      </dsp:nvSpPr>
      <dsp:spPr>
        <a:xfrm>
          <a:off x="1557057" y="91669"/>
          <a:ext cx="1415176" cy="8491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Привлечение ППС  с учеными степенями к 2023 году* – 3 чел   2022г*- 1                 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2023г* - 2</a:t>
          </a: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7057" y="91669"/>
        <a:ext cx="1415176" cy="849106"/>
      </dsp:txXfrm>
    </dsp:sp>
    <dsp:sp modelId="{2B573074-190D-4581-9E58-8A4F5E95B579}">
      <dsp:nvSpPr>
        <dsp:cNvPr id="0" name=""/>
        <dsp:cNvSpPr/>
      </dsp:nvSpPr>
      <dsp:spPr>
        <a:xfrm>
          <a:off x="778710" y="1082293"/>
          <a:ext cx="1415176" cy="849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Численность ППС и магистрантов имеющих сертификат </a:t>
          </a:r>
          <a:r>
            <a:rPr lang="en-US" sz="700" b="0" kern="1200" dirty="0" smtClean="0">
              <a:latin typeface="Times New Roman" pitchFamily="18" charset="0"/>
              <a:cs typeface="Times New Roman" pitchFamily="18" charset="0"/>
            </a:rPr>
            <a:t>IELTS</a:t>
          </a: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en-US" sz="700" b="0" i="0" kern="1200" dirty="0" smtClean="0"/>
            <a:t>Intermediate</a:t>
          </a:r>
          <a:r>
            <a:rPr lang="en-US" sz="7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к 2023 году</a:t>
          </a:r>
          <a:r>
            <a:rPr lang="en-US" sz="700" b="0" kern="1200" dirty="0" smtClean="0">
              <a:latin typeface="Times New Roman" pitchFamily="18" charset="0"/>
              <a:cs typeface="Times New Roman" pitchFamily="18" charset="0"/>
            </a:rPr>
            <a:t>*</a:t>
          </a: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700" b="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 чел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2022г* - </a:t>
          </a:r>
          <a:r>
            <a:rPr lang="en-US" sz="700" b="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 чел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2023г* - </a:t>
          </a:r>
          <a:r>
            <a:rPr lang="en-US" sz="700" b="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 чел</a:t>
          </a:r>
          <a:endParaRPr lang="ru-RU" sz="7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8710" y="1082293"/>
        <a:ext cx="1415176" cy="849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62560-6063-4473-85FD-96F71169C0AF}">
      <dsp:nvSpPr>
        <dsp:cNvPr id="0" name=""/>
        <dsp:cNvSpPr/>
      </dsp:nvSpPr>
      <dsp:spPr>
        <a:xfrm rot="5400000">
          <a:off x="5371255" y="-2322128"/>
          <a:ext cx="614535" cy="534065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Развитие </a:t>
          </a:r>
          <a:r>
            <a:rPr lang="ru-RU" sz="1100" kern="1200" dirty="0">
              <a:solidFill>
                <a:schemeClr val="tx1"/>
              </a:solidFill>
            </a:rPr>
            <a:t>предпринимательского образования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Развитие науки в отраслях экономики</a:t>
          </a:r>
          <a:endParaRPr lang="ru-RU" sz="1100" kern="1200" dirty="0">
            <a:solidFill>
              <a:schemeClr val="tx1"/>
            </a:solidFill>
          </a:endParaRPr>
        </a:p>
      </dsp:txBody>
      <dsp:txXfrm rot="-5400000">
        <a:off x="3008197" y="70929"/>
        <a:ext cx="5310654" cy="554537"/>
      </dsp:txXfrm>
    </dsp:sp>
    <dsp:sp modelId="{D6144479-3333-4184-B880-E02DE7AB47EE}">
      <dsp:nvSpPr>
        <dsp:cNvPr id="0" name=""/>
        <dsp:cNvSpPr/>
      </dsp:nvSpPr>
      <dsp:spPr>
        <a:xfrm>
          <a:off x="4078" y="665"/>
          <a:ext cx="3004117" cy="6950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Высшая школа экономики и аудита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8008" y="34595"/>
        <a:ext cx="2936257" cy="627204"/>
      </dsp:txXfrm>
    </dsp:sp>
    <dsp:sp modelId="{48442402-8C34-4024-958B-09EADDB87796}">
      <dsp:nvSpPr>
        <dsp:cNvPr id="0" name=""/>
        <dsp:cNvSpPr/>
      </dsp:nvSpPr>
      <dsp:spPr>
        <a:xfrm rot="5400000">
          <a:off x="5421544" y="-1626524"/>
          <a:ext cx="513955" cy="5340653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55000" cap="flat" cmpd="thickThin" algn="ctr">
          <a:solidFill>
            <a:schemeClr val="accent5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Развитие </a:t>
          </a:r>
          <a:r>
            <a:rPr lang="ru-RU" sz="1100" kern="1200" dirty="0" smtClean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IT-компетенций </a:t>
          </a:r>
          <a:r>
            <a:rPr lang="ru-RU" sz="110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обучающихся и ППС</a:t>
          </a:r>
          <a:endParaRPr lang="ru-RU" sz="11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Развитие науки </a:t>
          </a:r>
          <a:r>
            <a:rPr lang="ru-RU" sz="11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в области </a:t>
          </a:r>
          <a:r>
            <a:rPr lang="ru-RU" sz="1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цифровизации</a:t>
          </a:r>
          <a:r>
            <a:rPr lang="ru-RU" sz="1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и автоматизации</a:t>
          </a:r>
          <a:endParaRPr lang="ru-RU" sz="11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-5400000">
        <a:off x="3008196" y="811913"/>
        <a:ext cx="5315564" cy="463777"/>
      </dsp:txXfrm>
    </dsp:sp>
    <dsp:sp modelId="{1ACDD0DD-302F-4972-8682-72F62433E0C7}">
      <dsp:nvSpPr>
        <dsp:cNvPr id="0" name=""/>
        <dsp:cNvSpPr/>
      </dsp:nvSpPr>
      <dsp:spPr>
        <a:xfrm>
          <a:off x="4078" y="721898"/>
          <a:ext cx="3004117" cy="643805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Высшая школа информационных технологий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5506" y="753326"/>
        <a:ext cx="2941261" cy="580949"/>
      </dsp:txXfrm>
    </dsp:sp>
    <dsp:sp modelId="{B2ECC3CC-35A0-4446-BB5C-F3BC64E5F2F3}">
      <dsp:nvSpPr>
        <dsp:cNvPr id="0" name=""/>
        <dsp:cNvSpPr/>
      </dsp:nvSpPr>
      <dsp:spPr>
        <a:xfrm rot="5400000">
          <a:off x="5312486" y="-912417"/>
          <a:ext cx="732072" cy="5340653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55000" cap="flat" cmpd="thickThin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Развитие </a:t>
          </a:r>
          <a:r>
            <a:rPr lang="ru-RU" sz="11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профессионального образования</a:t>
          </a:r>
          <a:r>
            <a:rPr lang="ru-RU" sz="1100" kern="1200" dirty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 обучающихся и ППС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Формирование здорового образа жизни </a:t>
          </a:r>
          <a:r>
            <a:rPr lang="ru-RU" sz="1100" kern="1200" dirty="0" smtClean="0">
              <a:solidFill>
                <a:schemeClr val="tx1"/>
              </a:solidFill>
              <a:latin typeface="+mn-lt"/>
              <a:ea typeface="Calibri"/>
              <a:cs typeface="Times New Roman" pitchFamily="18" charset="0"/>
            </a:rPr>
            <a:t>обучающихся</a:t>
          </a:r>
          <a:r>
            <a:rPr lang="ru-RU" sz="1100" kern="1200" dirty="0" smtClean="0">
              <a:solidFill>
                <a:schemeClr val="tx1"/>
              </a:solidFill>
            </a:rPr>
            <a:t>, ППС </a:t>
          </a:r>
          <a:r>
            <a:rPr lang="ru-RU" sz="1200" kern="1200" dirty="0" smtClean="0">
              <a:solidFill>
                <a:schemeClr val="tx1"/>
              </a:solidFill>
            </a:rPr>
            <a:t>и </a:t>
          </a:r>
          <a:r>
            <a:rPr lang="ru-RU" sz="1100" kern="1200" dirty="0" smtClean="0">
              <a:solidFill>
                <a:schemeClr val="tx1"/>
              </a:solidFill>
            </a:rPr>
            <a:t>сотрудников университета</a:t>
          </a:r>
          <a:endParaRPr lang="ru-RU" sz="1100" kern="1200" dirty="0">
            <a:solidFill>
              <a:schemeClr val="tx1"/>
            </a:solidFill>
          </a:endParaRPr>
        </a:p>
      </dsp:txBody>
      <dsp:txXfrm rot="-5400000">
        <a:off x="3008196" y="1427610"/>
        <a:ext cx="5304916" cy="660598"/>
      </dsp:txXfrm>
    </dsp:sp>
    <dsp:sp modelId="{45C52E1C-6413-413C-A516-F25B51271C06}">
      <dsp:nvSpPr>
        <dsp:cNvPr id="0" name=""/>
        <dsp:cNvSpPr/>
      </dsp:nvSpPr>
      <dsp:spPr>
        <a:xfrm>
          <a:off x="4078" y="1413318"/>
          <a:ext cx="3004117" cy="689181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Высшая школа профессионального образования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7721" y="1446961"/>
        <a:ext cx="2936831" cy="621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F0635-F0E6-4A77-BA4A-49816F9413AA}">
      <dsp:nvSpPr>
        <dsp:cNvPr id="0" name=""/>
        <dsp:cNvSpPr/>
      </dsp:nvSpPr>
      <dsp:spPr>
        <a:xfrm>
          <a:off x="-2446735" y="-377915"/>
          <a:ext cx="2921621" cy="2921621"/>
        </a:xfrm>
        <a:prstGeom prst="blockArc">
          <a:avLst>
            <a:gd name="adj1" fmla="val 18900000"/>
            <a:gd name="adj2" fmla="val 2700000"/>
            <a:gd name="adj3" fmla="val 739"/>
          </a:avLst>
        </a:pr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C91F8-34CD-47E2-820A-A0660D194F04}">
      <dsp:nvSpPr>
        <dsp:cNvPr id="0" name=""/>
        <dsp:cNvSpPr/>
      </dsp:nvSpPr>
      <dsp:spPr>
        <a:xfrm>
          <a:off x="305293" y="216579"/>
          <a:ext cx="8084573" cy="4331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81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  <a:ea typeface="Cambria" panose="02040503050406030204" pitchFamily="18" charset="0"/>
              <a:cs typeface="Calibri" pitchFamily="34" charset="0"/>
            </a:rPr>
            <a:t>Подготовка </a:t>
          </a:r>
          <a:r>
            <a:rPr lang="ru-RU" sz="1100" b="1" kern="1200" dirty="0" smtClean="0">
              <a:solidFill>
                <a:schemeClr val="bg1"/>
              </a:solidFill>
              <a:latin typeface="+mj-lt"/>
              <a:ea typeface="Cambria" panose="02040503050406030204" pitchFamily="18" charset="0"/>
              <a:cs typeface="Calibri" pitchFamily="34" charset="0"/>
            </a:rPr>
            <a:t>проектов </a:t>
          </a:r>
          <a:r>
            <a:rPr lang="ru-RU" sz="1100" b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в области </a:t>
          </a:r>
          <a:r>
            <a:rPr lang="ru-RU" sz="1100" b="1" kern="1200" dirty="0" err="1" smtClean="0">
              <a:solidFill>
                <a:schemeClr val="bg1"/>
              </a:solidFill>
              <a:latin typeface="+mj-lt"/>
              <a:cs typeface="Times New Roman" pitchFamily="18" charset="0"/>
            </a:rPr>
            <a:t>цифровизации</a:t>
          </a:r>
          <a:r>
            <a:rPr lang="ru-RU" sz="1100" b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 и автоматизации</a:t>
          </a:r>
          <a:r>
            <a:rPr lang="ru-RU" sz="1100" b="1" kern="1200" dirty="0" smtClean="0">
              <a:solidFill>
                <a:schemeClr val="bg1"/>
              </a:solidFill>
              <a:latin typeface="+mj-lt"/>
              <a:ea typeface="Cambria" panose="02040503050406030204" pitchFamily="18" charset="0"/>
              <a:cs typeface="Calibri" pitchFamily="34" charset="0"/>
            </a:rPr>
            <a:t> </a:t>
          </a:r>
          <a:r>
            <a:rPr lang="ru-RU" sz="1100" b="1" kern="1200" dirty="0" smtClean="0">
              <a:latin typeface="Calibri" pitchFamily="34" charset="0"/>
              <a:ea typeface="Cambria" panose="02040503050406030204" pitchFamily="18" charset="0"/>
              <a:cs typeface="Calibri" pitchFamily="34" charset="0"/>
            </a:rPr>
            <a:t>по </a:t>
          </a:r>
          <a:r>
            <a:rPr lang="ru-RU" sz="1100" b="1" kern="1200" dirty="0" err="1">
              <a:latin typeface="Calibri" pitchFamily="34" charset="0"/>
              <a:cs typeface="Calibri" pitchFamily="34" charset="0"/>
            </a:rPr>
            <a:t>Эразмус</a:t>
          </a:r>
          <a:r>
            <a:rPr lang="ru-RU" sz="1100" b="1" kern="1200" dirty="0">
              <a:latin typeface="Calibri" pitchFamily="34" charset="0"/>
              <a:cs typeface="Calibri" pitchFamily="34" charset="0"/>
            </a:rPr>
            <a:t> - 2</a:t>
          </a:r>
          <a:r>
            <a:rPr lang="ru-RU" sz="1100" b="1" kern="1200" dirty="0" smtClean="0">
              <a:latin typeface="Calibri" pitchFamily="34" charset="0"/>
              <a:ea typeface="Cambria" panose="02040503050406030204" pitchFamily="18" charset="0"/>
              <a:cs typeface="Calibri" pitchFamily="34" charset="0"/>
            </a:rPr>
            <a:t> </a:t>
          </a:r>
          <a:endParaRPr lang="ru-RU" sz="1100" kern="1200" dirty="0">
            <a:latin typeface="Calibri" pitchFamily="34" charset="0"/>
            <a:cs typeface="Calibri" pitchFamily="34" charset="0"/>
          </a:endParaRPr>
        </a:p>
      </dsp:txBody>
      <dsp:txXfrm>
        <a:off x="305293" y="216579"/>
        <a:ext cx="8084573" cy="433158"/>
      </dsp:txXfrm>
    </dsp:sp>
    <dsp:sp modelId="{9A9ADB2A-6790-45F1-960D-36A456316F68}">
      <dsp:nvSpPr>
        <dsp:cNvPr id="0" name=""/>
        <dsp:cNvSpPr/>
      </dsp:nvSpPr>
      <dsp:spPr>
        <a:xfrm>
          <a:off x="34569" y="162434"/>
          <a:ext cx="541447" cy="541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723E2-8F3F-4FD2-9F3C-A1CC38B2AC84}">
      <dsp:nvSpPr>
        <dsp:cNvPr id="0" name=""/>
        <dsp:cNvSpPr/>
      </dsp:nvSpPr>
      <dsp:spPr>
        <a:xfrm>
          <a:off x="462746" y="866316"/>
          <a:ext cx="7927120" cy="433158"/>
        </a:xfrm>
        <a:prstGeom prst="rect">
          <a:avLst/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81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Проведение платных курсов по применению современных цифровых технологий в образовании - 10</a:t>
          </a:r>
          <a:endParaRPr lang="ru-RU" sz="1100" kern="1200" dirty="0"/>
        </a:p>
      </dsp:txBody>
      <dsp:txXfrm>
        <a:off x="462746" y="866316"/>
        <a:ext cx="7927120" cy="433158"/>
      </dsp:txXfrm>
    </dsp:sp>
    <dsp:sp modelId="{919A98B3-EA75-465A-A7CC-E18D38E448DE}">
      <dsp:nvSpPr>
        <dsp:cNvPr id="0" name=""/>
        <dsp:cNvSpPr/>
      </dsp:nvSpPr>
      <dsp:spPr>
        <a:xfrm>
          <a:off x="192022" y="812171"/>
          <a:ext cx="541447" cy="541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609020"/>
              <a:satOff val="-10536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56B83-AA51-4A68-B3DD-81313E461D67}">
      <dsp:nvSpPr>
        <dsp:cNvPr id="0" name=""/>
        <dsp:cNvSpPr/>
      </dsp:nvSpPr>
      <dsp:spPr>
        <a:xfrm>
          <a:off x="305293" y="1516053"/>
          <a:ext cx="8084573" cy="433158"/>
        </a:xfrm>
        <a:prstGeom prst="rect">
          <a:avLst/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81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Грантовые</a:t>
          </a:r>
          <a:r>
            <a:rPr lang="ru-RU" sz="1100" b="1" kern="1200" dirty="0" smtClean="0"/>
            <a:t> проекты- 1,  Хоздоговор  </a:t>
          </a:r>
          <a:r>
            <a:rPr lang="ru-RU" sz="1100" b="1" kern="1200" dirty="0"/>
            <a:t>- 4</a:t>
          </a:r>
        </a:p>
      </dsp:txBody>
      <dsp:txXfrm>
        <a:off x="305293" y="1516053"/>
        <a:ext cx="8084573" cy="433158"/>
      </dsp:txXfrm>
    </dsp:sp>
    <dsp:sp modelId="{40008216-F915-4A64-9808-6766FFE62EC1}">
      <dsp:nvSpPr>
        <dsp:cNvPr id="0" name=""/>
        <dsp:cNvSpPr/>
      </dsp:nvSpPr>
      <dsp:spPr>
        <a:xfrm>
          <a:off x="34569" y="1461908"/>
          <a:ext cx="541447" cy="541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2A394-B055-409D-ADAB-5126C6E36AA1}">
      <dsp:nvSpPr>
        <dsp:cNvPr id="0" name=""/>
        <dsp:cNvSpPr/>
      </dsp:nvSpPr>
      <dsp:spPr>
        <a:xfrm>
          <a:off x="1515986" y="0"/>
          <a:ext cx="4870629" cy="208822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A2891-BC0F-481D-88E2-F341BD1BB039}">
      <dsp:nvSpPr>
        <dsp:cNvPr id="0" name=""/>
        <dsp:cNvSpPr/>
      </dsp:nvSpPr>
      <dsp:spPr>
        <a:xfrm>
          <a:off x="3222445" y="225334"/>
          <a:ext cx="4744723" cy="49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Проведение курсов для преподавателей среди региональных </a:t>
          </a:r>
          <a:r>
            <a:rPr lang="ru-RU" sz="1400" kern="1200" dirty="0" err="1" smtClean="0">
              <a:solidFill>
                <a:schemeClr val="tx2"/>
              </a:solidFill>
            </a:rPr>
            <a:t>ТиПО</a:t>
          </a:r>
          <a:r>
            <a:rPr lang="ru-RU" sz="1400" kern="1200" dirty="0" smtClean="0">
              <a:solidFill>
                <a:schemeClr val="tx2"/>
              </a:solidFill>
            </a:rPr>
            <a:t>* </a:t>
          </a:r>
          <a:r>
            <a:rPr lang="ru-RU" sz="1400" kern="1200" dirty="0">
              <a:solidFill>
                <a:schemeClr val="tx2"/>
              </a:solidFill>
            </a:rPr>
            <a:t>- </a:t>
          </a:r>
          <a:r>
            <a:rPr lang="ru-RU" sz="1400" kern="1200" dirty="0" smtClean="0">
              <a:solidFill>
                <a:schemeClr val="tx2"/>
              </a:solidFill>
            </a:rPr>
            <a:t>4 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246576" y="249465"/>
        <a:ext cx="4696461" cy="446061"/>
      </dsp:txXfrm>
    </dsp:sp>
    <dsp:sp modelId="{665E31A0-A122-4110-8433-F1E32053BE90}">
      <dsp:nvSpPr>
        <dsp:cNvPr id="0" name=""/>
        <dsp:cNvSpPr/>
      </dsp:nvSpPr>
      <dsp:spPr>
        <a:xfrm>
          <a:off x="3218692" y="788669"/>
          <a:ext cx="4768300" cy="49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Охват </a:t>
          </a:r>
          <a:r>
            <a:rPr lang="ru-RU" sz="1400" kern="1200" dirty="0" smtClean="0">
              <a:solidFill>
                <a:schemeClr val="tx2"/>
              </a:solidFill>
            </a:rPr>
            <a:t>слушателей* – 50 чел</a:t>
          </a:r>
          <a:r>
            <a:rPr lang="ru-RU" sz="1400" kern="1200" dirty="0">
              <a:solidFill>
                <a:schemeClr val="tx2"/>
              </a:solidFill>
            </a:rPr>
            <a:t>. </a:t>
          </a:r>
        </a:p>
      </dsp:txBody>
      <dsp:txXfrm>
        <a:off x="3242823" y="812800"/>
        <a:ext cx="4720038" cy="446061"/>
      </dsp:txXfrm>
    </dsp:sp>
    <dsp:sp modelId="{810B2EC8-7EA0-4104-B20F-73FE335D3270}">
      <dsp:nvSpPr>
        <dsp:cNvPr id="0" name=""/>
        <dsp:cNvSpPr/>
      </dsp:nvSpPr>
      <dsp:spPr>
        <a:xfrm>
          <a:off x="3234294" y="1351215"/>
          <a:ext cx="4758595" cy="49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Количество привлеченных колледжей -  </a:t>
          </a:r>
          <a:r>
            <a:rPr lang="ru-RU" sz="1400" kern="1200" dirty="0" smtClean="0">
              <a:solidFill>
                <a:schemeClr val="tx2"/>
              </a:solidFill>
            </a:rPr>
            <a:t>6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258425" y="1375346"/>
        <a:ext cx="4710333" cy="446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D6838-6137-4A60-8620-6ED7CC5AD2A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1C97-1B4C-4FEA-8F57-BDAB688C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4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1C97-1B4C-4FEA-8F57-BDAB688C723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1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15.png"/><Relationship Id="rId21" Type="http://schemas.openxmlformats.org/officeDocument/2006/relationships/chart" Target="../charts/chart11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chart" Target="../charts/chart10.xm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chart" Target="../charts/chart9.xm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1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75606"/>
            <a:ext cx="7772400" cy="23762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развития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института экономики, информационных технологий и  профессионального образования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2023 года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корректировкой на 2021г.*)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480"/>
            <a:ext cx="1114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388731" y="261215"/>
            <a:ext cx="7488832" cy="36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318" tIns="75661" rIns="151318" bIns="75661"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ЗАПАДНО-КАЗАХСТАНСКИЙ АГРАРНО-ТЕХНИЧЕСКИЙ </a:t>
            </a:r>
            <a:r>
              <a:rPr lang="ru-RU" sz="1400" dirty="0" smtClean="0">
                <a:latin typeface="Calibri" pitchFamily="34" charset="0"/>
              </a:rPr>
              <a:t>УНИВЕРСИТЕТ ИМЕНИ </a:t>
            </a:r>
            <a:r>
              <a:rPr lang="ru-RU" sz="1400" dirty="0">
                <a:latin typeface="Calibri" pitchFamily="34" charset="0"/>
              </a:rPr>
              <a:t>ЖАНГИР ХАНА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449396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Уральск 2021г.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142451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</a:t>
            </a:r>
            <a:r>
              <a:rPr lang="ru-RU" sz="1600" b="1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обучающихся и ППС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2F5597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Высшая </a:t>
            </a:r>
            <a:r>
              <a:rPr lang="ru-RU" sz="1600" b="1" dirty="0">
                <a:solidFill>
                  <a:srgbClr val="2F5597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школа профессионального образования</a:t>
            </a:r>
          </a:p>
          <a:p>
            <a:pPr algn="ctr"/>
            <a:endParaRPr lang="ru-RU" sz="800" b="1" i="1" dirty="0" smtClean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404" y="2746242"/>
            <a:ext cx="8567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F55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платных </a:t>
            </a:r>
            <a:r>
              <a:rPr lang="ru-RU" sz="1600" b="1" dirty="0" smtClean="0">
                <a:solidFill>
                  <a:srgbClr val="2F55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курсов  к 2023 году</a:t>
            </a:r>
            <a:endParaRPr lang="ru-RU" sz="1600" b="1" dirty="0">
              <a:solidFill>
                <a:srgbClr val="2F559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532" y="4731990"/>
            <a:ext cx="8640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Доход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научной деятельности и платных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услуг,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тенге 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176079842"/>
              </p:ext>
            </p:extLst>
          </p:nvPr>
        </p:nvGraphicFramePr>
        <p:xfrm>
          <a:off x="323528" y="699544"/>
          <a:ext cx="8530113" cy="208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095294"/>
              </p:ext>
            </p:extLst>
          </p:nvPr>
        </p:nvGraphicFramePr>
        <p:xfrm>
          <a:off x="352700" y="3003798"/>
          <a:ext cx="8414060" cy="181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387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0" y="123478"/>
            <a:ext cx="9038492" cy="46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201" tIns="64602" rIns="129201" bIns="6460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Дополнительные показатели развития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нститута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«Экономики, информационных технологий и профессионального образования», введенные на основании решения Учёного Совета (протокол №10 от 29  апреля 2020 года)</a:t>
            </a:r>
            <a:endParaRPr lang="ru-RU" sz="11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59606"/>
              </p:ext>
            </p:extLst>
          </p:nvPr>
        </p:nvGraphicFramePr>
        <p:xfrm>
          <a:off x="251521" y="592498"/>
          <a:ext cx="8640960" cy="3950388"/>
        </p:xfrm>
        <a:graphic>
          <a:graphicData uri="http://schemas.openxmlformats.org/drawingml/2006/table">
            <a:tbl>
              <a:tblPr firstRow="1" firstCol="1" bandRow="1"/>
              <a:tblGrid>
                <a:gridCol w="542929"/>
                <a:gridCol w="3631365"/>
                <a:gridCol w="718625"/>
                <a:gridCol w="699645"/>
                <a:gridCol w="763249"/>
                <a:gridCol w="763249"/>
                <a:gridCol w="719766"/>
                <a:gridCol w="802132"/>
              </a:tblGrid>
              <a:tr h="134541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 план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5203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2021 факт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541">
                <a:tc gridSpan="8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Продвижение бренда университета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Расширение базы партнеров института в рейтинге QS до 400 номинантов,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академическим партнерам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работодателям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15203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15203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5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информации об институте в СМИ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публ.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Проекты с МИО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541">
                <a:tc gridSpan="8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Интернационализация содержания программ («интернационализация дома»)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0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участия и продвижение в рейтингах НААР, НАОКО, 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QSWUR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QSEECA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Атамекен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8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Организация набора иностранных студентов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8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Организация набора иностранных магистрантов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Разработка совместных образовательных программ с вузами дальнего зарубежья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Разработка совместных образовательных программ с вузами ближнего зарубежья;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5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Разработка МООК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541">
                <a:tc gridSpan="8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Усиление академической политики и  мобильности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5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Зарубежные стажировки ППС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6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академической мобильности</a:t>
                      </a: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студентов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магистрантов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5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Усиление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профориентационной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работы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6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профориентационной работы в течении года и организация приемной компании 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(ежегодно):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студентов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7" marR="56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5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9509" y="0"/>
            <a:ext cx="9134491" cy="627534"/>
            <a:chOff x="9509" y="0"/>
            <a:chExt cx="9134491" cy="62753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509" y="52157"/>
              <a:ext cx="29750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2F559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Высшая школа экономики и аудита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509" y="0"/>
              <a:ext cx="2987824" cy="6275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59832" y="0"/>
              <a:ext cx="3024336" cy="6275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56176" y="0"/>
              <a:ext cx="2987824" cy="6275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04964" y="52157"/>
              <a:ext cx="29340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2F559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Высшая школа информационных технологий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56176" y="41636"/>
              <a:ext cx="295232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2F559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Высшая школа профессионального образования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5536" y="649987"/>
            <a:ext cx="8311046" cy="1224859"/>
            <a:chOff x="395536" y="649987"/>
            <a:chExt cx="8311046" cy="122485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95536" y="649987"/>
              <a:ext cx="8311046" cy="1224859"/>
              <a:chOff x="395536" y="649987"/>
              <a:chExt cx="8311046" cy="123829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649987"/>
                <a:ext cx="2276860" cy="12215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8344" y="682266"/>
                <a:ext cx="2147312" cy="113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3594" y="700469"/>
                <a:ext cx="2112988" cy="1120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421268" y="1570428"/>
                <a:ext cx="1286201" cy="31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/>
                  <a:t>      магистры</a:t>
                </a:r>
                <a:r>
                  <a:rPr lang="ru-RU" sz="1400" dirty="0" smtClean="0"/>
                  <a:t>;</a:t>
                </a:r>
                <a:endParaRPr lang="ru-RU" sz="1400" dirty="0"/>
              </a:p>
            </p:txBody>
          </p:sp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0086" y="1660767"/>
                <a:ext cx="124619" cy="140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98344" y="1577125"/>
                <a:ext cx="2615888" cy="31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      </a:t>
                </a:r>
                <a:r>
                  <a:rPr lang="ru-RU" sz="1000" dirty="0"/>
                  <a:t>ППС с учёными </a:t>
                </a:r>
                <a:r>
                  <a:rPr lang="ru-RU" sz="1000" dirty="0" smtClean="0"/>
                  <a:t>степенями;</a:t>
                </a:r>
                <a:endParaRPr lang="ru-RU" sz="1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19508" y="1577125"/>
                <a:ext cx="1548172" cy="31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      </a:t>
                </a:r>
                <a:r>
                  <a:rPr lang="ru-RU" sz="1000" dirty="0" smtClean="0"/>
                  <a:t>специалисты;</a:t>
                </a:r>
                <a:endParaRPr lang="ru-RU" sz="1000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633937" y="1660767"/>
                <a:ext cx="147067" cy="14049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981886" y="1664338"/>
                <a:ext cx="114300" cy="1333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003324" y="771550"/>
              <a:ext cx="0" cy="719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123344" y="771549"/>
              <a:ext cx="0" cy="719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9509" y="1799319"/>
            <a:ext cx="8423539" cy="1160987"/>
            <a:chOff x="9509" y="1799317"/>
            <a:chExt cx="8423539" cy="1233108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" y="1799317"/>
              <a:ext cx="1524457" cy="1025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486" y="1808324"/>
              <a:ext cx="1522848" cy="978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2" name="Прямая соединительная линия 31"/>
            <p:cNvCxnSpPr/>
            <p:nvPr/>
          </p:nvCxnSpPr>
          <p:spPr>
            <a:xfrm>
              <a:off x="3003324" y="1896882"/>
              <a:ext cx="0" cy="719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132456" y="1871508"/>
              <a:ext cx="0" cy="719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461" y="1976673"/>
              <a:ext cx="1349896" cy="80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015" y="1977285"/>
              <a:ext cx="1421903" cy="853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128" y="1842522"/>
              <a:ext cx="1565920" cy="939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743535" y="2859782"/>
              <a:ext cx="124619" cy="144016"/>
            </a:xfrm>
            <a:prstGeom prst="rect">
              <a:avLst/>
            </a:prstGeom>
            <a:solidFill>
              <a:srgbClr val="8C5FB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236669" y="2859843"/>
              <a:ext cx="124619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A89E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05845" y="2770909"/>
              <a:ext cx="1656184" cy="26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/>
                <a:t>н</a:t>
              </a:r>
              <a:r>
                <a:rPr lang="ru-RU" sz="1000" dirty="0" smtClean="0"/>
                <a:t>а платной основе</a:t>
              </a:r>
              <a:endParaRPr lang="ru-RU" sz="1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05429" y="2770908"/>
              <a:ext cx="2258930" cy="26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/>
                <a:t>н</a:t>
              </a:r>
              <a:r>
                <a:rPr lang="ru-RU" sz="1000" dirty="0" smtClean="0"/>
                <a:t>а основе </a:t>
              </a:r>
              <a:r>
                <a:rPr lang="ru-RU" sz="1000" dirty="0" err="1" smtClean="0"/>
                <a:t>гос.гранта</a:t>
              </a:r>
              <a:endParaRPr lang="ru-RU" sz="1000" dirty="0"/>
            </a:p>
          </p:txBody>
        </p:sp>
      </p:grp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07503" y="3003860"/>
            <a:ext cx="2889829" cy="769506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  <a:t>Трудоустройство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err="1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Бакалавриат</a:t>
            </a:r>
            <a:r>
              <a:rPr lang="ru-RU" sz="10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 -  80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  <a:t>%;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  <a:t> Магистратура – 100%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  <a:t>Образовательные программы</a:t>
            </a:r>
          </a:p>
          <a:p>
            <a:pPr algn="ctr"/>
            <a:r>
              <a:rPr lang="ru-RU" sz="1100" b="1" dirty="0" err="1">
                <a:solidFill>
                  <a:schemeClr val="tx1"/>
                </a:solidFill>
                <a:latin typeface="+mj-lt"/>
                <a:cs typeface="Aharoni" pitchFamily="2" charset="-79"/>
              </a:rPr>
              <a:t>Бакалавриат</a:t>
            </a:r>
            <a:r>
              <a:rPr lang="ru-RU" sz="11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 – </a:t>
            </a:r>
            <a:r>
              <a:rPr lang="ru-RU" sz="11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5; Магистратура </a:t>
            </a:r>
            <a:r>
              <a:rPr lang="ru-RU" sz="11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- 2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3142102" y="2996572"/>
            <a:ext cx="2915816" cy="776793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>
                <a:solidFill>
                  <a:schemeClr val="tx1"/>
                </a:solidFill>
                <a:latin typeface="+mj-lt"/>
                <a:cs typeface="Aharoni" pitchFamily="2" charset="-79"/>
              </a:rPr>
              <a:t>Трудоустройство</a:t>
            </a:r>
            <a:r>
              <a:rPr lang="ru-RU" sz="1100" b="1" i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err="1">
                <a:solidFill>
                  <a:schemeClr val="tx1"/>
                </a:solidFill>
                <a:latin typeface="+mj-lt"/>
                <a:cs typeface="Aharoni" pitchFamily="2" charset="-79"/>
              </a:rPr>
              <a:t>Бакалавриат</a:t>
            </a:r>
            <a:r>
              <a:rPr lang="ru-RU" sz="10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 -  90%;Магистратура – 100</a:t>
            </a:r>
            <a:r>
              <a:rPr lang="ru-RU" sz="10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%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>
                <a:solidFill>
                  <a:schemeClr val="tx1"/>
                </a:solidFill>
                <a:cs typeface="Aharoni" pitchFamily="2" charset="-79"/>
              </a:rPr>
              <a:t>Образовательные программы</a:t>
            </a:r>
          </a:p>
          <a:p>
            <a:pPr algn="ctr"/>
            <a:r>
              <a:rPr lang="ru-RU" sz="1100" b="1" dirty="0" err="1">
                <a:solidFill>
                  <a:schemeClr val="tx1"/>
                </a:solidFill>
                <a:cs typeface="Aharoni" pitchFamily="2" charset="-79"/>
              </a:rPr>
              <a:t>Бакалавриат</a:t>
            </a:r>
            <a:r>
              <a:rPr lang="ru-RU" sz="1100" b="1" dirty="0">
                <a:solidFill>
                  <a:schemeClr val="tx1"/>
                </a:solidFill>
                <a:cs typeface="Aharoni" pitchFamily="2" charset="-79"/>
              </a:rPr>
              <a:t> – </a:t>
            </a:r>
            <a:r>
              <a:rPr lang="ru-RU" sz="1100" b="1" dirty="0" smtClean="0">
                <a:solidFill>
                  <a:schemeClr val="tx1"/>
                </a:solidFill>
                <a:cs typeface="Aharoni" pitchFamily="2" charset="-79"/>
              </a:rPr>
              <a:t>1; </a:t>
            </a:r>
            <a:r>
              <a:rPr lang="ru-RU" sz="1100" b="1" dirty="0">
                <a:solidFill>
                  <a:schemeClr val="tx1"/>
                </a:solidFill>
                <a:cs typeface="Aharoni" pitchFamily="2" charset="-79"/>
              </a:rPr>
              <a:t>Магистратура - </a:t>
            </a:r>
            <a:r>
              <a:rPr lang="ru-RU" sz="1100" b="1" dirty="0" smtClean="0">
                <a:solidFill>
                  <a:schemeClr val="tx1"/>
                </a:solidFill>
                <a:cs typeface="Aharoni" pitchFamily="2" charset="-79"/>
              </a:rPr>
              <a:t>1 </a:t>
            </a:r>
            <a:endParaRPr lang="ru-RU" sz="1100" b="1" dirty="0">
              <a:solidFill>
                <a:schemeClr val="tx1"/>
              </a:solidFill>
              <a:cs typeface="Aharoni" pitchFamily="2" charset="-79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i="1" dirty="0">
              <a:solidFill>
                <a:schemeClr val="tx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156176" y="3005063"/>
            <a:ext cx="2880320" cy="768301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>
                <a:solidFill>
                  <a:schemeClr val="tx1"/>
                </a:solidFill>
                <a:latin typeface="+mj-lt"/>
                <a:cs typeface="Aharoni" pitchFamily="2" charset="-79"/>
              </a:rPr>
              <a:t>Трудоустройство</a:t>
            </a:r>
            <a:r>
              <a:rPr lang="ru-RU" sz="1100" b="1" i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err="1">
                <a:solidFill>
                  <a:schemeClr val="tx1"/>
                </a:solidFill>
                <a:latin typeface="+mj-lt"/>
                <a:cs typeface="Aharoni" pitchFamily="2" charset="-79"/>
              </a:rPr>
              <a:t>Бакалавриат</a:t>
            </a:r>
            <a:r>
              <a:rPr lang="ru-RU" sz="11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 -  76</a:t>
            </a:r>
            <a:r>
              <a:rPr lang="ru-RU" sz="11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%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>
                <a:solidFill>
                  <a:schemeClr val="tx1"/>
                </a:solidFill>
                <a:cs typeface="Aharoni" pitchFamily="2" charset="-79"/>
              </a:rPr>
              <a:t>Образовательные программы</a:t>
            </a:r>
          </a:p>
          <a:p>
            <a:pPr algn="ctr"/>
            <a:r>
              <a:rPr lang="ru-RU" sz="1100" b="1" dirty="0" err="1">
                <a:solidFill>
                  <a:schemeClr val="tx1"/>
                </a:solidFill>
                <a:cs typeface="Aharoni" pitchFamily="2" charset="-79"/>
              </a:rPr>
              <a:t>Бакалавриат</a:t>
            </a:r>
            <a:r>
              <a:rPr lang="ru-RU" sz="1100" b="1" dirty="0">
                <a:solidFill>
                  <a:schemeClr val="tx1"/>
                </a:solidFill>
                <a:cs typeface="Aharoni" pitchFamily="2" charset="-79"/>
              </a:rPr>
              <a:t> – </a:t>
            </a:r>
            <a:r>
              <a:rPr lang="ru-RU" sz="1100" b="1" dirty="0" smtClean="0">
                <a:solidFill>
                  <a:schemeClr val="tx1"/>
                </a:solidFill>
                <a:cs typeface="Aharoni" pitchFamily="2" charset="-79"/>
              </a:rPr>
              <a:t>2</a:t>
            </a:r>
            <a:endParaRPr lang="ru-RU" sz="1100" b="1" dirty="0">
              <a:solidFill>
                <a:schemeClr val="tx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3867894"/>
            <a:ext cx="8928992" cy="95410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/>
              <a:t>Проблемы: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/>
              <a:t>Сокращение контингента </a:t>
            </a:r>
            <a:r>
              <a:rPr lang="ru-RU" sz="1400" dirty="0" err="1"/>
              <a:t>бакалавриата</a:t>
            </a:r>
            <a:r>
              <a:rPr lang="ru-RU" sz="1400" dirty="0"/>
              <a:t> и магистратуры;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/>
              <a:t>Снижение уровня </a:t>
            </a:r>
            <a:r>
              <a:rPr lang="ru-RU" sz="1400" dirty="0" err="1"/>
              <a:t>остепененности</a:t>
            </a:r>
            <a:r>
              <a:rPr lang="ru-RU" sz="1400" dirty="0"/>
              <a:t> ППС;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/>
              <a:t>Недостаточный  уровень  вовлеченности ППС в реализации научных проектов и хоздоговоров </a:t>
            </a:r>
          </a:p>
        </p:txBody>
      </p:sp>
    </p:spTree>
    <p:extLst>
      <p:ext uri="{BB962C8B-B14F-4D97-AF65-F5344CB8AC3E}">
        <p14:creationId xmlns:p14="http://schemas.microsoft.com/office/powerpoint/2010/main" val="31186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62467"/>
            <a:ext cx="5786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контингента</a:t>
            </a:r>
            <a:endParaRPr lang="ru-RU" sz="1400" b="1" dirty="0">
              <a:solidFill>
                <a:srgbClr val="2F559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75535"/>
              </p:ext>
            </p:extLst>
          </p:nvPr>
        </p:nvGraphicFramePr>
        <p:xfrm>
          <a:off x="395536" y="370244"/>
          <a:ext cx="8496942" cy="1265402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/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61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подразделения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Оптимальный контингент*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020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ВШ экономики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аудита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162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ВШ информационных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ВШ профессионального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1342" y="1655194"/>
            <a:ext cx="8467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Привлечение </a:t>
            </a:r>
            <a:r>
              <a:rPr lang="ru-RU" sz="1400" b="1" dirty="0">
                <a:solidFill>
                  <a:srgbClr val="2F55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талантливых </a:t>
            </a:r>
            <a:r>
              <a:rPr lang="ru-RU" sz="1400" b="1" dirty="0" smtClean="0">
                <a:solidFill>
                  <a:srgbClr val="2F55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абитуриентов*</a:t>
            </a:r>
            <a:endParaRPr lang="ru-RU" sz="1400" b="1" dirty="0">
              <a:solidFill>
                <a:srgbClr val="2F559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088" y="3291830"/>
            <a:ext cx="8467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 набора, 2022 г.*</a:t>
            </a:r>
            <a:endParaRPr lang="ru-RU" sz="1400" b="1" dirty="0">
              <a:solidFill>
                <a:srgbClr val="2F559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01823"/>
            <a:ext cx="1728192" cy="103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39697"/>
            <a:ext cx="1502291" cy="90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40" y="3327178"/>
            <a:ext cx="1685933" cy="10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40419"/>
            <a:ext cx="91567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238918" y="4183775"/>
            <a:ext cx="3682285" cy="145250"/>
            <a:chOff x="3257289" y="2714083"/>
            <a:chExt cx="4307070" cy="25286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257289" y="2807832"/>
              <a:ext cx="124619" cy="135593"/>
            </a:xfrm>
            <a:prstGeom prst="rect">
              <a:avLst/>
            </a:prstGeom>
            <a:solidFill>
              <a:srgbClr val="8C5FB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36669" y="2797817"/>
              <a:ext cx="124619" cy="13559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A89E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19599" y="2720725"/>
              <a:ext cx="16561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/>
                <a:t>н</a:t>
              </a:r>
              <a:r>
                <a:rPr lang="ru-RU" sz="1000" dirty="0" smtClean="0"/>
                <a:t>а платной основе</a:t>
              </a:r>
              <a:endParaRPr lang="ru-RU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5429" y="2714083"/>
              <a:ext cx="2258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/>
                <a:t>н</a:t>
              </a:r>
              <a:r>
                <a:rPr lang="ru-RU" sz="1000" dirty="0" smtClean="0"/>
                <a:t>а основе </a:t>
              </a:r>
              <a:r>
                <a:rPr lang="ru-RU" sz="1000" dirty="0" err="1" smtClean="0"/>
                <a:t>гос.гранта</a:t>
              </a:r>
              <a:endParaRPr lang="ru-RU" sz="1000" dirty="0"/>
            </a:p>
          </p:txBody>
        </p:sp>
      </p:grp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66594410"/>
              </p:ext>
            </p:extLst>
          </p:nvPr>
        </p:nvGraphicFramePr>
        <p:xfrm>
          <a:off x="156501" y="1951748"/>
          <a:ext cx="8856984" cy="137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7564" y="3301823"/>
            <a:ext cx="648072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71 чел 89%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3922627"/>
            <a:ext cx="576064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9 чел 11%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4009532"/>
            <a:ext cx="72008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 чел 40%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74774" y="3578645"/>
            <a:ext cx="72008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30 чел 60%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7046" y="3475572"/>
            <a:ext cx="631643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50 чел 71%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8100392" y="3694650"/>
            <a:ext cx="66876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 чел 29 %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943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337"/>
            <a:ext cx="78895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</a:rPr>
              <a:t>Стратегическое направление 1. </a:t>
            </a:r>
            <a:endParaRPr lang="ru-RU" sz="1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</a:rPr>
              <a:t>Лидерство </a:t>
            </a:r>
            <a:r>
              <a:rPr lang="ru-RU" sz="1400" b="1" i="1" dirty="0">
                <a:solidFill>
                  <a:srgbClr val="0070C0"/>
                </a:solidFill>
              </a:rPr>
              <a:t>в обучении и </a:t>
            </a:r>
            <a:r>
              <a:rPr lang="ru-RU" sz="1400" b="1" i="1" dirty="0" smtClean="0">
                <a:solidFill>
                  <a:srgbClr val="0070C0"/>
                </a:solidFill>
              </a:rPr>
              <a:t>формировании личности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Прирост контингента обучающихся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2225393"/>
            <a:ext cx="4909168" cy="2160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70C0"/>
                </a:solidFill>
              </a:rPr>
              <a:t>Рисунок 1. Контингент студентов на 1 курс, чел</a:t>
            </a:r>
            <a:endParaRPr lang="ru-RU" sz="1400" dirty="0">
              <a:solidFill>
                <a:srgbClr val="2F4D9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945207"/>
              </p:ext>
            </p:extLst>
          </p:nvPr>
        </p:nvGraphicFramePr>
        <p:xfrm>
          <a:off x="233372" y="2643758"/>
          <a:ext cx="4488556" cy="187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10026" y="4672993"/>
            <a:ext cx="4088781" cy="194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Рисунок 2. Контингент магистрантов на 1 курс, чел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215072"/>
              </p:ext>
            </p:extLst>
          </p:nvPr>
        </p:nvGraphicFramePr>
        <p:xfrm>
          <a:off x="229533" y="679194"/>
          <a:ext cx="8653584" cy="176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96091"/>
              </p:ext>
            </p:extLst>
          </p:nvPr>
        </p:nvGraphicFramePr>
        <p:xfrm>
          <a:off x="4716016" y="2643758"/>
          <a:ext cx="4338964" cy="176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845297" y="4689533"/>
            <a:ext cx="4298703" cy="194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rgbClr val="0070C0"/>
                </a:solidFill>
              </a:rPr>
              <a:t>Рисунок 3. Всего контингента на 1 курс, чел</a:t>
            </a:r>
            <a:endParaRPr lang="ru-RU" sz="1200" dirty="0">
              <a:solidFill>
                <a:srgbClr val="2F4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674" y="1969389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Количество статьей с </a:t>
            </a:r>
            <a:r>
              <a:rPr lang="ru-RU" sz="1600" b="1" dirty="0" err="1">
                <a:solidFill>
                  <a:schemeClr val="accent1"/>
                </a:solidFill>
              </a:rPr>
              <a:t>импакт</a:t>
            </a:r>
            <a:r>
              <a:rPr lang="ru-RU" sz="1600" b="1" dirty="0">
                <a:solidFill>
                  <a:schemeClr val="accent1"/>
                </a:solidFill>
              </a:rPr>
              <a:t>-фактором (</a:t>
            </a:r>
            <a:r>
              <a:rPr lang="ru-RU" sz="1600" b="1" dirty="0" smtClean="0">
                <a:solidFill>
                  <a:schemeClr val="accent1"/>
                </a:solidFill>
              </a:rPr>
              <a:t>2019-2023 </a:t>
            </a:r>
            <a:r>
              <a:rPr lang="ru-RU" sz="1600" b="1" dirty="0" err="1">
                <a:solidFill>
                  <a:schemeClr val="accent1"/>
                </a:solidFill>
              </a:rPr>
              <a:t>г.г</a:t>
            </a:r>
            <a:r>
              <a:rPr lang="ru-RU" sz="1600" b="1" dirty="0">
                <a:solidFill>
                  <a:schemeClr val="accent1"/>
                </a:solidFill>
              </a:rPr>
              <a:t>.)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295011"/>
              </p:ext>
            </p:extLst>
          </p:nvPr>
        </p:nvGraphicFramePr>
        <p:xfrm>
          <a:off x="279842" y="-2252786"/>
          <a:ext cx="864096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2984" y="473199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Доля ППС,  имеющих статьи с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</a:rPr>
              <a:t>импакт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-фактором, 2019 г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1408" y="4708873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Доля ППС, </a:t>
            </a:r>
            <a:r>
              <a:rPr lang="ru-RU" sz="1100" b="1" dirty="0">
                <a:solidFill>
                  <a:schemeClr val="accent1"/>
                </a:solidFill>
              </a:rPr>
              <a:t>участвующих</a:t>
            </a:r>
            <a:r>
              <a:rPr lang="ru-RU" sz="1200" b="1" dirty="0">
                <a:solidFill>
                  <a:schemeClr val="accent1"/>
                </a:solidFill>
              </a:rPr>
              <a:t> в научных проектах</a:t>
            </a:r>
            <a:r>
              <a:rPr lang="ru-RU" sz="1200" b="1" dirty="0" smtClean="0">
                <a:solidFill>
                  <a:schemeClr val="accent1"/>
                </a:solidFill>
              </a:rPr>
              <a:t>, 2019г  </a:t>
            </a:r>
            <a:r>
              <a:rPr lang="ru-RU" sz="1200" b="1" dirty="0">
                <a:solidFill>
                  <a:schemeClr val="accent1"/>
                </a:solidFill>
              </a:rPr>
              <a:t>%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291052"/>
              </p:ext>
            </p:extLst>
          </p:nvPr>
        </p:nvGraphicFramePr>
        <p:xfrm>
          <a:off x="323528" y="2571750"/>
          <a:ext cx="426788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74370"/>
              </p:ext>
            </p:extLst>
          </p:nvPr>
        </p:nvGraphicFramePr>
        <p:xfrm>
          <a:off x="4716016" y="2571750"/>
          <a:ext cx="4295432" cy="217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2984" y="62467"/>
            <a:ext cx="8773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Результаты НИР высших школ</a:t>
            </a:r>
            <a:endParaRPr lang="ru-RU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52761767"/>
              </p:ext>
            </p:extLst>
          </p:nvPr>
        </p:nvGraphicFramePr>
        <p:xfrm>
          <a:off x="243576" y="431799"/>
          <a:ext cx="8648904" cy="173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26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7695" y="582014"/>
            <a:ext cx="54613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</a:t>
            </a:r>
            <a:r>
              <a:rPr lang="ru-RU" sz="1200" b="1" u="sng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b="1" u="sng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кадрового потенциала института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392" y="4683138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ППС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имеющих статьи с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импакт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-фактором </a:t>
            </a:r>
          </a:p>
          <a:p>
            <a:pPr algn="ct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2023 г,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98904" y="4720504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ППС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участвующих в научных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проектах </a:t>
            </a:r>
          </a:p>
          <a:p>
            <a:pPr algn="ct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2023 г,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098907"/>
              </p:ext>
            </p:extLst>
          </p:nvPr>
        </p:nvGraphicFramePr>
        <p:xfrm>
          <a:off x="251520" y="5524078"/>
          <a:ext cx="45720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424154"/>
              </p:ext>
            </p:extLst>
          </p:nvPr>
        </p:nvGraphicFramePr>
        <p:xfrm>
          <a:off x="4741766" y="5308054"/>
          <a:ext cx="4565650" cy="200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69087737"/>
              </p:ext>
            </p:extLst>
          </p:nvPr>
        </p:nvGraphicFramePr>
        <p:xfrm>
          <a:off x="0" y="764705"/>
          <a:ext cx="2987824" cy="202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285548466"/>
              </p:ext>
            </p:extLst>
          </p:nvPr>
        </p:nvGraphicFramePr>
        <p:xfrm>
          <a:off x="3078485" y="735902"/>
          <a:ext cx="2999730" cy="202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949144551"/>
              </p:ext>
            </p:extLst>
          </p:nvPr>
        </p:nvGraphicFramePr>
        <p:xfrm>
          <a:off x="6147243" y="735902"/>
          <a:ext cx="2972597" cy="202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986120627"/>
              </p:ext>
            </p:extLst>
          </p:nvPr>
        </p:nvGraphicFramePr>
        <p:xfrm>
          <a:off x="110022" y="2427734"/>
          <a:ext cx="4245953" cy="22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233364868"/>
              </p:ext>
            </p:extLst>
          </p:nvPr>
        </p:nvGraphicFramePr>
        <p:xfrm>
          <a:off x="4697090" y="2593938"/>
          <a:ext cx="4416152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29392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53458537"/>
              </p:ext>
            </p:extLst>
          </p:nvPr>
        </p:nvGraphicFramePr>
        <p:xfrm>
          <a:off x="305270" y="350440"/>
          <a:ext cx="8352928" cy="212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5270" y="2058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Приоритетные направления высших школ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71750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предпринимательской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деятельности института*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34032"/>
              </p:ext>
            </p:extLst>
          </p:nvPr>
        </p:nvGraphicFramePr>
        <p:xfrm>
          <a:off x="467544" y="3032112"/>
          <a:ext cx="8312472" cy="1512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905"/>
                <a:gridCol w="5225567"/>
              </a:tblGrid>
              <a:tr h="512590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Высшая школа экономики и аудита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Платные курсы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бизнес-планов – выход на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стартапы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</a:tr>
              <a:tr h="470822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Высшая школа информационных технологий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Платные курсы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Открытие студии интерьерного дизайна*</a:t>
                      </a:r>
                    </a:p>
                  </a:txBody>
                  <a:tcPr/>
                </a:tc>
              </a:tr>
              <a:tr h="529207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Высшая школа профессионального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Платные курсы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Спортивные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екции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7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7554" y="2558181"/>
            <a:ext cx="8666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F5597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Подготовка проектов и выполнение хоздоговоров к 2023 году</a:t>
            </a:r>
            <a:endParaRPr lang="ru-RU" sz="1600" b="1" dirty="0">
              <a:solidFill>
                <a:srgbClr val="2F5597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742" y="4679628"/>
            <a:ext cx="8640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Доход от научной деятельности и платных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услуг,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тенге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72905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науки в отраслях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экономики</a:t>
            </a:r>
          </a:p>
          <a:p>
            <a:pPr lvl="0" algn="ctr"/>
            <a:endParaRPr lang="ru-RU" sz="800" dirty="0" smtClean="0">
              <a:solidFill>
                <a:schemeClr val="tx2"/>
              </a:solidFill>
            </a:endParaRPr>
          </a:p>
          <a:p>
            <a:pPr algn="ctr"/>
            <a:r>
              <a:rPr lang="ru-RU" sz="1600" b="1" dirty="0">
                <a:solidFill>
                  <a:srgbClr val="2F5597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Высшая школа экономики и </a:t>
            </a:r>
            <a:r>
              <a:rPr lang="ru-RU" sz="1600" b="1" dirty="0" smtClean="0">
                <a:solidFill>
                  <a:srgbClr val="2F5597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аудита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616326"/>
              </p:ext>
            </p:extLst>
          </p:nvPr>
        </p:nvGraphicFramePr>
        <p:xfrm>
          <a:off x="780631" y="3019997"/>
          <a:ext cx="7560840" cy="16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886167"/>
              </p:ext>
            </p:extLst>
          </p:nvPr>
        </p:nvGraphicFramePr>
        <p:xfrm>
          <a:off x="755576" y="-2252786"/>
          <a:ext cx="7172326" cy="150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51399293"/>
              </p:ext>
            </p:extLst>
          </p:nvPr>
        </p:nvGraphicFramePr>
        <p:xfrm>
          <a:off x="539552" y="624845"/>
          <a:ext cx="7704856" cy="201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23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72905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науки в области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автоматизации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364243"/>
            <a:ext cx="6768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F5597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Высшая школа информационных технологий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658" y="4659982"/>
            <a:ext cx="8640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Доход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научной деятельности и платных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услуг,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тенге 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407983995"/>
              </p:ext>
            </p:extLst>
          </p:nvPr>
        </p:nvGraphicFramePr>
        <p:xfrm>
          <a:off x="354600" y="-2396802"/>
          <a:ext cx="8415073" cy="216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79612" y="2739499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F559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проектов и выполнение хоздоговоров к 2023 году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724908"/>
              </p:ext>
            </p:extLst>
          </p:nvPr>
        </p:nvGraphicFramePr>
        <p:xfrm>
          <a:off x="755576" y="3047276"/>
          <a:ext cx="7704856" cy="163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73428814"/>
              </p:ext>
            </p:extLst>
          </p:nvPr>
        </p:nvGraphicFramePr>
        <p:xfrm>
          <a:off x="755576" y="539750"/>
          <a:ext cx="7920880" cy="219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731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985</Words>
  <Application>Microsoft Office PowerPoint</Application>
  <PresentationFormat>Экран (16:9)</PresentationFormat>
  <Paragraphs>290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Основные направления развития института экономики, информационных технологий и  профессионального образования  до 2023 года  (с корректировкой на 2021г.*)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развития института экономики, информационных технологий и  профессионального образования  на 2020-2023 годы</dc:title>
  <dc:creator>User</dc:creator>
  <cp:lastModifiedBy>User77</cp:lastModifiedBy>
  <cp:revision>139</cp:revision>
  <cp:lastPrinted>2021-12-20T10:28:42Z</cp:lastPrinted>
  <dcterms:created xsi:type="dcterms:W3CDTF">2019-11-04T10:30:29Z</dcterms:created>
  <dcterms:modified xsi:type="dcterms:W3CDTF">2021-12-28T04:36:25Z</dcterms:modified>
</cp:coreProperties>
</file>