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3" r:id="rId3"/>
    <p:sldId id="261" r:id="rId4"/>
    <p:sldId id="274" r:id="rId5"/>
    <p:sldId id="266" r:id="rId6"/>
    <p:sldId id="276" r:id="rId7"/>
    <p:sldId id="278" r:id="rId8"/>
    <p:sldId id="259" r:id="rId9"/>
  </p:sldIdLst>
  <p:sldSz cx="12192000" cy="6858000"/>
  <p:notesSz cx="6805613" cy="99393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00C0"/>
    <a:srgbClr val="C00000"/>
    <a:srgbClr val="16C804"/>
    <a:srgbClr val="F17C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8129" autoAdjust="0"/>
  </p:normalViewPr>
  <p:slideViewPr>
    <p:cSldViewPr snapToGrid="0">
      <p:cViewPr>
        <p:scale>
          <a:sx n="100" d="100"/>
          <a:sy n="100" d="100"/>
        </p:scale>
        <p:origin x="-906" y="-3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847A9C-3414-43A3-87F3-1E777413E594}" type="doc">
      <dgm:prSet loTypeId="urn:microsoft.com/office/officeart/2005/8/layout/vList3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16323522-2BA6-4C6F-BDC2-6CD2A215B23F}">
      <dgm:prSet custT="1"/>
      <dgm:spPr/>
      <dgm:t>
        <a:bodyPr/>
        <a:lstStyle/>
        <a:p>
          <a:pPr rtl="0"/>
          <a:r>
            <a:rPr lang="ru-RU" sz="1200" i="1" dirty="0" err="1" smtClean="0">
              <a:solidFill>
                <a:schemeClr val="bg1"/>
              </a:solidFill>
            </a:rPr>
            <a:t>Остепененность</a:t>
          </a:r>
          <a:r>
            <a:rPr lang="ru-RU" sz="1200" i="1" dirty="0" smtClean="0">
              <a:solidFill>
                <a:schemeClr val="bg1"/>
              </a:solidFill>
            </a:rPr>
            <a:t> ППС- 38,5%</a:t>
          </a:r>
          <a:endParaRPr lang="ru-RU" sz="1200" dirty="0">
            <a:solidFill>
              <a:schemeClr val="bg1"/>
            </a:solidFill>
          </a:endParaRPr>
        </a:p>
      </dgm:t>
    </dgm:pt>
    <dgm:pt modelId="{B87D9E4D-A5BC-400D-9819-6A316008519D}" type="parTrans" cxnId="{E1FDF874-E021-47D3-8E51-B43937AE2D24}">
      <dgm:prSet/>
      <dgm:spPr/>
      <dgm:t>
        <a:bodyPr/>
        <a:lstStyle/>
        <a:p>
          <a:endParaRPr lang="ru-RU"/>
        </a:p>
      </dgm:t>
    </dgm:pt>
    <dgm:pt modelId="{2A041009-CC93-4D58-9E80-6AA3B84E49BE}" type="sibTrans" cxnId="{E1FDF874-E021-47D3-8E51-B43937AE2D24}">
      <dgm:prSet/>
      <dgm:spPr/>
      <dgm:t>
        <a:bodyPr/>
        <a:lstStyle/>
        <a:p>
          <a:endParaRPr lang="ru-RU"/>
        </a:p>
      </dgm:t>
    </dgm:pt>
    <dgm:pt modelId="{E3328F0B-06A2-461C-9D69-EACB219A92EE}">
      <dgm:prSet custT="1"/>
      <dgm:spPr/>
      <dgm:t>
        <a:bodyPr/>
        <a:lstStyle/>
        <a:p>
          <a:pPr rtl="0"/>
          <a:r>
            <a:rPr lang="ru-RU" sz="1200" i="1" dirty="0" smtClean="0">
              <a:solidFill>
                <a:schemeClr val="bg1"/>
              </a:solidFill>
            </a:rPr>
            <a:t>к 2023 году 50% </a:t>
          </a:r>
          <a:endParaRPr lang="ru-RU" sz="1200" dirty="0">
            <a:solidFill>
              <a:schemeClr val="bg1"/>
            </a:solidFill>
          </a:endParaRPr>
        </a:p>
      </dgm:t>
    </dgm:pt>
    <dgm:pt modelId="{F9AA1AB6-F8C5-42D2-83C7-491E020FC4D2}" type="parTrans" cxnId="{8367ED2C-F270-4C9F-99A2-026ED4960340}">
      <dgm:prSet/>
      <dgm:spPr/>
      <dgm:t>
        <a:bodyPr/>
        <a:lstStyle/>
        <a:p>
          <a:endParaRPr lang="ru-RU"/>
        </a:p>
      </dgm:t>
    </dgm:pt>
    <dgm:pt modelId="{4953C9C2-3FA8-4238-AC68-88AB84F072F5}" type="sibTrans" cxnId="{8367ED2C-F270-4C9F-99A2-026ED4960340}">
      <dgm:prSet/>
      <dgm:spPr/>
      <dgm:t>
        <a:bodyPr/>
        <a:lstStyle/>
        <a:p>
          <a:endParaRPr lang="ru-RU"/>
        </a:p>
      </dgm:t>
    </dgm:pt>
    <dgm:pt modelId="{EE1F23D9-CF9E-44B7-B8D5-B7063A313D8B}" type="pres">
      <dgm:prSet presAssocID="{7E847A9C-3414-43A3-87F3-1E777413E59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86FC57-5C4A-4D9A-BB85-BBA8D96CBEC1}" type="pres">
      <dgm:prSet presAssocID="{16323522-2BA6-4C6F-BDC2-6CD2A215B23F}" presName="composite" presStyleCnt="0"/>
      <dgm:spPr/>
    </dgm:pt>
    <dgm:pt modelId="{BA1A34C7-CEE5-4314-AB14-0BA570EB52F8}" type="pres">
      <dgm:prSet presAssocID="{16323522-2BA6-4C6F-BDC2-6CD2A215B23F}" presName="imgShp" presStyleLbl="fgImgPlace1" presStyleIdx="0" presStyleCnt="2"/>
      <dgm:spPr/>
    </dgm:pt>
    <dgm:pt modelId="{555732FD-A497-4FFF-9476-AA3245FC4A07}" type="pres">
      <dgm:prSet presAssocID="{16323522-2BA6-4C6F-BDC2-6CD2A215B23F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A7512C-A517-4426-916D-3DC720F7B4B7}" type="pres">
      <dgm:prSet presAssocID="{2A041009-CC93-4D58-9E80-6AA3B84E49BE}" presName="spacing" presStyleCnt="0"/>
      <dgm:spPr/>
    </dgm:pt>
    <dgm:pt modelId="{4B38C555-C742-437F-8239-C1EC451D410A}" type="pres">
      <dgm:prSet presAssocID="{E3328F0B-06A2-461C-9D69-EACB219A92EE}" presName="composite" presStyleCnt="0"/>
      <dgm:spPr/>
    </dgm:pt>
    <dgm:pt modelId="{BFB42DF9-99A1-41F8-BF0B-636C5FBC6A9A}" type="pres">
      <dgm:prSet presAssocID="{E3328F0B-06A2-461C-9D69-EACB219A92EE}" presName="imgShp" presStyleLbl="fgImgPlace1" presStyleIdx="1" presStyleCnt="2"/>
      <dgm:spPr/>
    </dgm:pt>
    <dgm:pt modelId="{55503142-ABE5-4FF5-B019-C6DB119E62C1}" type="pres">
      <dgm:prSet presAssocID="{E3328F0B-06A2-461C-9D69-EACB219A92EE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685545-FC7C-4024-A8BD-08FE1C7A3726}" type="presOf" srcId="{E3328F0B-06A2-461C-9D69-EACB219A92EE}" destId="{55503142-ABE5-4FF5-B019-C6DB119E62C1}" srcOrd="0" destOrd="0" presId="urn:microsoft.com/office/officeart/2005/8/layout/vList3"/>
    <dgm:cxn modelId="{1FC8162B-33F4-455B-81BC-CCE9C769B033}" type="presOf" srcId="{7E847A9C-3414-43A3-87F3-1E777413E594}" destId="{EE1F23D9-CF9E-44B7-B8D5-B7063A313D8B}" srcOrd="0" destOrd="0" presId="urn:microsoft.com/office/officeart/2005/8/layout/vList3"/>
    <dgm:cxn modelId="{A9F51DD8-EB7F-415B-9B6B-28E3E18EE2DB}" type="presOf" srcId="{16323522-2BA6-4C6F-BDC2-6CD2A215B23F}" destId="{555732FD-A497-4FFF-9476-AA3245FC4A07}" srcOrd="0" destOrd="0" presId="urn:microsoft.com/office/officeart/2005/8/layout/vList3"/>
    <dgm:cxn modelId="{E1FDF874-E021-47D3-8E51-B43937AE2D24}" srcId="{7E847A9C-3414-43A3-87F3-1E777413E594}" destId="{16323522-2BA6-4C6F-BDC2-6CD2A215B23F}" srcOrd="0" destOrd="0" parTransId="{B87D9E4D-A5BC-400D-9819-6A316008519D}" sibTransId="{2A041009-CC93-4D58-9E80-6AA3B84E49BE}"/>
    <dgm:cxn modelId="{8367ED2C-F270-4C9F-99A2-026ED4960340}" srcId="{7E847A9C-3414-43A3-87F3-1E777413E594}" destId="{E3328F0B-06A2-461C-9D69-EACB219A92EE}" srcOrd="1" destOrd="0" parTransId="{F9AA1AB6-F8C5-42D2-83C7-491E020FC4D2}" sibTransId="{4953C9C2-3FA8-4238-AC68-88AB84F072F5}"/>
    <dgm:cxn modelId="{306324BE-F02D-488C-9465-D2ED24D11BFD}" type="presParOf" srcId="{EE1F23D9-CF9E-44B7-B8D5-B7063A313D8B}" destId="{2186FC57-5C4A-4D9A-BB85-BBA8D96CBEC1}" srcOrd="0" destOrd="0" presId="urn:microsoft.com/office/officeart/2005/8/layout/vList3"/>
    <dgm:cxn modelId="{142F7F2F-AB6E-4187-B178-5B96245F69D0}" type="presParOf" srcId="{2186FC57-5C4A-4D9A-BB85-BBA8D96CBEC1}" destId="{BA1A34C7-CEE5-4314-AB14-0BA570EB52F8}" srcOrd="0" destOrd="0" presId="urn:microsoft.com/office/officeart/2005/8/layout/vList3"/>
    <dgm:cxn modelId="{6DD12D05-1B27-44C1-AB4C-D0D34D5B348B}" type="presParOf" srcId="{2186FC57-5C4A-4D9A-BB85-BBA8D96CBEC1}" destId="{555732FD-A497-4FFF-9476-AA3245FC4A07}" srcOrd="1" destOrd="0" presId="urn:microsoft.com/office/officeart/2005/8/layout/vList3"/>
    <dgm:cxn modelId="{1D99B769-C6D7-47D8-8D1D-50AFEE6E1796}" type="presParOf" srcId="{EE1F23D9-CF9E-44B7-B8D5-B7063A313D8B}" destId="{6BA7512C-A517-4426-916D-3DC720F7B4B7}" srcOrd="1" destOrd="0" presId="urn:microsoft.com/office/officeart/2005/8/layout/vList3"/>
    <dgm:cxn modelId="{5EEC15EF-D68E-4F30-B65C-B3E5EFB6A9C1}" type="presParOf" srcId="{EE1F23D9-CF9E-44B7-B8D5-B7063A313D8B}" destId="{4B38C555-C742-437F-8239-C1EC451D410A}" srcOrd="2" destOrd="0" presId="urn:microsoft.com/office/officeart/2005/8/layout/vList3"/>
    <dgm:cxn modelId="{4C3568D4-FEF6-4CF8-B8F9-86CB050ACB22}" type="presParOf" srcId="{4B38C555-C742-437F-8239-C1EC451D410A}" destId="{BFB42DF9-99A1-41F8-BF0B-636C5FBC6A9A}" srcOrd="0" destOrd="0" presId="urn:microsoft.com/office/officeart/2005/8/layout/vList3"/>
    <dgm:cxn modelId="{E983A338-608F-4421-8E00-6198E9BBF8BD}" type="presParOf" srcId="{4B38C555-C742-437F-8239-C1EC451D410A}" destId="{55503142-ABE5-4FF5-B019-C6DB119E62C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3F1EE3-3358-4041-BDFF-7780FC18BE99}" type="doc">
      <dgm:prSet loTypeId="urn:microsoft.com/office/officeart/2008/layout/AscendingPictureAccentProcess" loCatId="process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2AC2F00-9D73-48C3-BCFB-A1D749DFBA2D}">
      <dgm:prSet phldrT="[Текст]" custT="1"/>
      <dgm:spPr/>
      <dgm:t>
        <a:bodyPr/>
        <a:lstStyle/>
        <a:p>
          <a:pPr algn="ctr"/>
          <a:r>
            <a:rPr lang="ru-RU" sz="1600" b="1" i="1" smtClean="0">
              <a:solidFill>
                <a:schemeClr val="tx1"/>
              </a:solidFill>
            </a:rPr>
            <a:t>в 2019г.</a:t>
          </a:r>
        </a:p>
        <a:p>
          <a:pPr algn="ctr"/>
          <a:r>
            <a:rPr lang="ru-RU" sz="1400" b="1" i="1" smtClean="0">
              <a:solidFill>
                <a:schemeClr val="tx1"/>
              </a:solidFill>
            </a:rPr>
            <a:t>6 600 тыс.тенге</a:t>
          </a:r>
          <a:endParaRPr lang="ru-RU" sz="1400" b="1" i="1" dirty="0">
            <a:solidFill>
              <a:schemeClr val="tx1"/>
            </a:solidFill>
          </a:endParaRPr>
        </a:p>
      </dgm:t>
    </dgm:pt>
    <dgm:pt modelId="{284B03ED-1FBC-4EA7-9946-C7FCCEB1EE62}" type="parTrans" cxnId="{1D5B87BE-5691-411A-BBC5-EAA517C4DDC3}">
      <dgm:prSet/>
      <dgm:spPr/>
      <dgm:t>
        <a:bodyPr/>
        <a:lstStyle/>
        <a:p>
          <a:endParaRPr lang="ru-RU"/>
        </a:p>
      </dgm:t>
    </dgm:pt>
    <dgm:pt modelId="{62E89267-72E1-4180-BB0B-5CA7B5961D1D}" type="sibTrans" cxnId="{1D5B87BE-5691-411A-BBC5-EAA517C4DDC3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E5F4AA9-4491-4623-B3D1-8FAE3012047E}">
      <dgm:prSet phldrT="[Текст]" custT="1"/>
      <dgm:spPr/>
      <dgm:t>
        <a:bodyPr/>
        <a:lstStyle/>
        <a:p>
          <a:pPr algn="ctr"/>
          <a:r>
            <a:rPr lang="ru-RU" sz="1600" b="1" i="1" dirty="0" smtClean="0">
              <a:solidFill>
                <a:schemeClr val="tx1"/>
              </a:solidFill>
            </a:rPr>
            <a:t>к 2023 г.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*</a:t>
          </a:r>
          <a:endParaRPr lang="ru-RU" sz="1600" b="1" i="1" dirty="0" smtClean="0">
            <a:solidFill>
              <a:schemeClr val="tx1"/>
            </a:solidFill>
          </a:endParaRPr>
        </a:p>
        <a:p>
          <a:pPr algn="ctr"/>
          <a:r>
            <a:rPr lang="ru-RU" sz="1400" b="1" i="1" dirty="0" smtClean="0">
              <a:solidFill>
                <a:schemeClr val="tx1"/>
              </a:solidFill>
            </a:rPr>
            <a:t>26 500 </a:t>
          </a:r>
          <a:r>
            <a:rPr lang="ru-RU" sz="1400" b="1" i="1" dirty="0" err="1" smtClean="0">
              <a:solidFill>
                <a:schemeClr val="tx1"/>
              </a:solidFill>
            </a:rPr>
            <a:t>тыс.тенге</a:t>
          </a:r>
          <a:endParaRPr lang="ru-RU" sz="1400" b="1" i="1" dirty="0">
            <a:solidFill>
              <a:schemeClr val="tx1"/>
            </a:solidFill>
          </a:endParaRPr>
        </a:p>
      </dgm:t>
    </dgm:pt>
    <dgm:pt modelId="{B6E60FFF-57BB-4260-A9FF-7E10C4D0E6DE}" type="parTrans" cxnId="{79973E42-4BCA-4110-8CD9-8C3DA691D0EA}">
      <dgm:prSet/>
      <dgm:spPr/>
      <dgm:t>
        <a:bodyPr/>
        <a:lstStyle/>
        <a:p>
          <a:endParaRPr lang="ru-RU"/>
        </a:p>
      </dgm:t>
    </dgm:pt>
    <dgm:pt modelId="{F44E6476-DF6F-42EE-B424-FFBEBA6561A2}" type="sibTrans" cxnId="{79973E42-4BCA-4110-8CD9-8C3DA691D0EA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8F04073-D32A-4632-B185-B3421F0731F9}" type="pres">
      <dgm:prSet presAssocID="{0B3F1EE3-3358-4041-BDFF-7780FC18BE9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2B7E338-183E-4CAE-86DF-B63CA63F9CF8}" type="pres">
      <dgm:prSet presAssocID="{0B3F1EE3-3358-4041-BDFF-7780FC18BE99}" presName="dot1" presStyleLbl="alignNode1" presStyleIdx="0" presStyleCnt="10"/>
      <dgm:spPr/>
      <dgm:t>
        <a:bodyPr/>
        <a:lstStyle/>
        <a:p>
          <a:endParaRPr lang="ru-RU"/>
        </a:p>
      </dgm:t>
    </dgm:pt>
    <dgm:pt modelId="{74F83C05-9428-4993-A4A9-CB59C9E57D5A}" type="pres">
      <dgm:prSet presAssocID="{0B3F1EE3-3358-4041-BDFF-7780FC18BE99}" presName="dot2" presStyleLbl="alignNode1" presStyleIdx="1" presStyleCnt="10"/>
      <dgm:spPr/>
      <dgm:t>
        <a:bodyPr/>
        <a:lstStyle/>
        <a:p>
          <a:endParaRPr lang="ru-RU"/>
        </a:p>
      </dgm:t>
    </dgm:pt>
    <dgm:pt modelId="{D4962C96-524E-4B5F-85D4-834A2290A12D}" type="pres">
      <dgm:prSet presAssocID="{0B3F1EE3-3358-4041-BDFF-7780FC18BE99}" presName="dot3" presStyleLbl="alignNode1" presStyleIdx="2" presStyleCnt="10"/>
      <dgm:spPr/>
      <dgm:t>
        <a:bodyPr/>
        <a:lstStyle/>
        <a:p>
          <a:endParaRPr lang="ru-RU"/>
        </a:p>
      </dgm:t>
    </dgm:pt>
    <dgm:pt modelId="{A7BBA4F4-1587-4CCB-8749-E211B704AA7D}" type="pres">
      <dgm:prSet presAssocID="{0B3F1EE3-3358-4041-BDFF-7780FC18BE99}" presName="dotArrow1" presStyleLbl="alignNode1" presStyleIdx="3" presStyleCnt="10"/>
      <dgm:spPr/>
      <dgm:t>
        <a:bodyPr/>
        <a:lstStyle/>
        <a:p>
          <a:endParaRPr lang="ru-RU"/>
        </a:p>
      </dgm:t>
    </dgm:pt>
    <dgm:pt modelId="{93FDAC7E-F835-49C4-844F-1482FB9FCA06}" type="pres">
      <dgm:prSet presAssocID="{0B3F1EE3-3358-4041-BDFF-7780FC18BE99}" presName="dotArrow2" presStyleLbl="alignNode1" presStyleIdx="4" presStyleCnt="10"/>
      <dgm:spPr/>
      <dgm:t>
        <a:bodyPr/>
        <a:lstStyle/>
        <a:p>
          <a:endParaRPr lang="ru-RU"/>
        </a:p>
      </dgm:t>
    </dgm:pt>
    <dgm:pt modelId="{456760CC-FFAC-47CA-AF44-692D0498D15A}" type="pres">
      <dgm:prSet presAssocID="{0B3F1EE3-3358-4041-BDFF-7780FC18BE99}" presName="dotArrow3" presStyleLbl="alignNode1" presStyleIdx="5" presStyleCnt="10"/>
      <dgm:spPr/>
      <dgm:t>
        <a:bodyPr/>
        <a:lstStyle/>
        <a:p>
          <a:endParaRPr lang="ru-RU"/>
        </a:p>
      </dgm:t>
    </dgm:pt>
    <dgm:pt modelId="{8E4B0968-3942-46E3-AFF6-BB53F8297E8D}" type="pres">
      <dgm:prSet presAssocID="{0B3F1EE3-3358-4041-BDFF-7780FC18BE99}" presName="dotArrow4" presStyleLbl="alignNode1" presStyleIdx="6" presStyleCnt="10"/>
      <dgm:spPr/>
      <dgm:t>
        <a:bodyPr/>
        <a:lstStyle/>
        <a:p>
          <a:endParaRPr lang="ru-RU"/>
        </a:p>
      </dgm:t>
    </dgm:pt>
    <dgm:pt modelId="{66B9239E-79CF-44C3-8570-AAB73BD41BC3}" type="pres">
      <dgm:prSet presAssocID="{0B3F1EE3-3358-4041-BDFF-7780FC18BE99}" presName="dotArrow5" presStyleLbl="alignNode1" presStyleIdx="7" presStyleCnt="10"/>
      <dgm:spPr/>
      <dgm:t>
        <a:bodyPr/>
        <a:lstStyle/>
        <a:p>
          <a:endParaRPr lang="ru-RU"/>
        </a:p>
      </dgm:t>
    </dgm:pt>
    <dgm:pt modelId="{119879B2-7A7A-4807-AC58-482AAC49B31D}" type="pres">
      <dgm:prSet presAssocID="{0B3F1EE3-3358-4041-BDFF-7780FC18BE99}" presName="dotArrow6" presStyleLbl="alignNode1" presStyleIdx="8" presStyleCnt="10"/>
      <dgm:spPr/>
      <dgm:t>
        <a:bodyPr/>
        <a:lstStyle/>
        <a:p>
          <a:endParaRPr lang="ru-RU"/>
        </a:p>
      </dgm:t>
    </dgm:pt>
    <dgm:pt modelId="{BE18E8BC-D98F-4978-A4F1-98E55F78FD9F}" type="pres">
      <dgm:prSet presAssocID="{0B3F1EE3-3358-4041-BDFF-7780FC18BE99}" presName="dotArrow7" presStyleLbl="alignNode1" presStyleIdx="9" presStyleCnt="10"/>
      <dgm:spPr/>
      <dgm:t>
        <a:bodyPr/>
        <a:lstStyle/>
        <a:p>
          <a:endParaRPr lang="ru-RU"/>
        </a:p>
      </dgm:t>
    </dgm:pt>
    <dgm:pt modelId="{11985F44-F688-4E4E-9B16-801FB572C333}" type="pres">
      <dgm:prSet presAssocID="{E2AC2F00-9D73-48C3-BCFB-A1D749DFBA2D}" presName="parTx1" presStyleLbl="node1" presStyleIdx="0" presStyleCnt="2"/>
      <dgm:spPr/>
      <dgm:t>
        <a:bodyPr/>
        <a:lstStyle/>
        <a:p>
          <a:endParaRPr lang="ru-RU"/>
        </a:p>
      </dgm:t>
    </dgm:pt>
    <dgm:pt modelId="{12F79F20-B6BC-40B3-9635-DE299CAF9549}" type="pres">
      <dgm:prSet presAssocID="{62E89267-72E1-4180-BB0B-5CA7B5961D1D}" presName="picture1" presStyleCnt="0"/>
      <dgm:spPr/>
      <dgm:t>
        <a:bodyPr/>
        <a:lstStyle/>
        <a:p>
          <a:endParaRPr lang="ru-RU"/>
        </a:p>
      </dgm:t>
    </dgm:pt>
    <dgm:pt modelId="{847CD205-AB1E-4F7E-AB5E-62EBC320B552}" type="pres">
      <dgm:prSet presAssocID="{62E89267-72E1-4180-BB0B-5CA7B5961D1D}" presName="imageRepeatNode" presStyleLbl="fgImgPlace1" presStyleIdx="0" presStyleCnt="2"/>
      <dgm:spPr/>
      <dgm:t>
        <a:bodyPr/>
        <a:lstStyle/>
        <a:p>
          <a:endParaRPr lang="ru-RU"/>
        </a:p>
      </dgm:t>
    </dgm:pt>
    <dgm:pt modelId="{8C8B9CD6-FE39-4515-84D3-2047D0CFAF79}" type="pres">
      <dgm:prSet presAssocID="{FE5F4AA9-4491-4623-B3D1-8FAE3012047E}" presName="parTx2" presStyleLbl="node1" presStyleIdx="1" presStyleCnt="2"/>
      <dgm:spPr/>
      <dgm:t>
        <a:bodyPr/>
        <a:lstStyle/>
        <a:p>
          <a:endParaRPr lang="ru-RU"/>
        </a:p>
      </dgm:t>
    </dgm:pt>
    <dgm:pt modelId="{E42FAD8D-72C9-4F93-96A8-56E6AB1CE21C}" type="pres">
      <dgm:prSet presAssocID="{F44E6476-DF6F-42EE-B424-FFBEBA6561A2}" presName="picture2" presStyleCnt="0"/>
      <dgm:spPr/>
      <dgm:t>
        <a:bodyPr/>
        <a:lstStyle/>
        <a:p>
          <a:endParaRPr lang="ru-RU"/>
        </a:p>
      </dgm:t>
    </dgm:pt>
    <dgm:pt modelId="{246D7913-C868-4D70-A093-3766DFBD8E71}" type="pres">
      <dgm:prSet presAssocID="{F44E6476-DF6F-42EE-B424-FFBEBA6561A2}" presName="imageRepeatNode" presStyleLbl="fgImgPlace1" presStyleIdx="1" presStyleCnt="2"/>
      <dgm:spPr/>
      <dgm:t>
        <a:bodyPr/>
        <a:lstStyle/>
        <a:p>
          <a:endParaRPr lang="ru-RU"/>
        </a:p>
      </dgm:t>
    </dgm:pt>
  </dgm:ptLst>
  <dgm:cxnLst>
    <dgm:cxn modelId="{3325A142-FA3B-46D5-B588-A6111D8DE10D}" type="presOf" srcId="{0B3F1EE3-3358-4041-BDFF-7780FC18BE99}" destId="{88F04073-D32A-4632-B185-B3421F0731F9}" srcOrd="0" destOrd="0" presId="urn:microsoft.com/office/officeart/2008/layout/AscendingPictureAccentProcess"/>
    <dgm:cxn modelId="{79973E42-4BCA-4110-8CD9-8C3DA691D0EA}" srcId="{0B3F1EE3-3358-4041-BDFF-7780FC18BE99}" destId="{FE5F4AA9-4491-4623-B3D1-8FAE3012047E}" srcOrd="1" destOrd="0" parTransId="{B6E60FFF-57BB-4260-A9FF-7E10C4D0E6DE}" sibTransId="{F44E6476-DF6F-42EE-B424-FFBEBA6561A2}"/>
    <dgm:cxn modelId="{1D5B87BE-5691-411A-BBC5-EAA517C4DDC3}" srcId="{0B3F1EE3-3358-4041-BDFF-7780FC18BE99}" destId="{E2AC2F00-9D73-48C3-BCFB-A1D749DFBA2D}" srcOrd="0" destOrd="0" parTransId="{284B03ED-1FBC-4EA7-9946-C7FCCEB1EE62}" sibTransId="{62E89267-72E1-4180-BB0B-5CA7B5961D1D}"/>
    <dgm:cxn modelId="{749B87CD-92A0-4211-8C07-78C8E50340A5}" type="presOf" srcId="{F44E6476-DF6F-42EE-B424-FFBEBA6561A2}" destId="{246D7913-C868-4D70-A093-3766DFBD8E71}" srcOrd="0" destOrd="0" presId="urn:microsoft.com/office/officeart/2008/layout/AscendingPictureAccentProcess"/>
    <dgm:cxn modelId="{5D0AD11E-9392-4FFB-9963-09A0DBEA824C}" type="presOf" srcId="{62E89267-72E1-4180-BB0B-5CA7B5961D1D}" destId="{847CD205-AB1E-4F7E-AB5E-62EBC320B552}" srcOrd="0" destOrd="0" presId="urn:microsoft.com/office/officeart/2008/layout/AscendingPictureAccentProcess"/>
    <dgm:cxn modelId="{2118EA44-6721-456C-916E-A869D0100542}" type="presOf" srcId="{E2AC2F00-9D73-48C3-BCFB-A1D749DFBA2D}" destId="{11985F44-F688-4E4E-9B16-801FB572C333}" srcOrd="0" destOrd="0" presId="urn:microsoft.com/office/officeart/2008/layout/AscendingPictureAccentProcess"/>
    <dgm:cxn modelId="{63360E80-5D76-465C-BF97-028A548F8C06}" type="presOf" srcId="{FE5F4AA9-4491-4623-B3D1-8FAE3012047E}" destId="{8C8B9CD6-FE39-4515-84D3-2047D0CFAF79}" srcOrd="0" destOrd="0" presId="urn:microsoft.com/office/officeart/2008/layout/AscendingPictureAccentProcess"/>
    <dgm:cxn modelId="{0867AD98-DD5A-4A34-A175-C432F11AA8DB}" type="presParOf" srcId="{88F04073-D32A-4632-B185-B3421F0731F9}" destId="{32B7E338-183E-4CAE-86DF-B63CA63F9CF8}" srcOrd="0" destOrd="0" presId="urn:microsoft.com/office/officeart/2008/layout/AscendingPictureAccentProcess"/>
    <dgm:cxn modelId="{273F979A-A234-459C-B050-3B471EBB8DF0}" type="presParOf" srcId="{88F04073-D32A-4632-B185-B3421F0731F9}" destId="{74F83C05-9428-4993-A4A9-CB59C9E57D5A}" srcOrd="1" destOrd="0" presId="urn:microsoft.com/office/officeart/2008/layout/AscendingPictureAccentProcess"/>
    <dgm:cxn modelId="{75398054-E2F5-4AE7-BF0A-2F80B52FFD40}" type="presParOf" srcId="{88F04073-D32A-4632-B185-B3421F0731F9}" destId="{D4962C96-524E-4B5F-85D4-834A2290A12D}" srcOrd="2" destOrd="0" presId="urn:microsoft.com/office/officeart/2008/layout/AscendingPictureAccentProcess"/>
    <dgm:cxn modelId="{555C40C3-23B7-4726-8373-3FE0C39ED3EE}" type="presParOf" srcId="{88F04073-D32A-4632-B185-B3421F0731F9}" destId="{A7BBA4F4-1587-4CCB-8749-E211B704AA7D}" srcOrd="3" destOrd="0" presId="urn:microsoft.com/office/officeart/2008/layout/AscendingPictureAccentProcess"/>
    <dgm:cxn modelId="{9388DB1A-D962-4D29-80B8-2403D74F5F44}" type="presParOf" srcId="{88F04073-D32A-4632-B185-B3421F0731F9}" destId="{93FDAC7E-F835-49C4-844F-1482FB9FCA06}" srcOrd="4" destOrd="0" presId="urn:microsoft.com/office/officeart/2008/layout/AscendingPictureAccentProcess"/>
    <dgm:cxn modelId="{B7F7C2F7-0114-4109-AF8E-C610DF7B203A}" type="presParOf" srcId="{88F04073-D32A-4632-B185-B3421F0731F9}" destId="{456760CC-FFAC-47CA-AF44-692D0498D15A}" srcOrd="5" destOrd="0" presId="urn:microsoft.com/office/officeart/2008/layout/AscendingPictureAccentProcess"/>
    <dgm:cxn modelId="{BE9F9C39-06BE-4215-A2C6-BB61ADA33F86}" type="presParOf" srcId="{88F04073-D32A-4632-B185-B3421F0731F9}" destId="{8E4B0968-3942-46E3-AFF6-BB53F8297E8D}" srcOrd="6" destOrd="0" presId="urn:microsoft.com/office/officeart/2008/layout/AscendingPictureAccentProcess"/>
    <dgm:cxn modelId="{54EC4C37-C594-4C0D-8FA4-45FB4D45C5B0}" type="presParOf" srcId="{88F04073-D32A-4632-B185-B3421F0731F9}" destId="{66B9239E-79CF-44C3-8570-AAB73BD41BC3}" srcOrd="7" destOrd="0" presId="urn:microsoft.com/office/officeart/2008/layout/AscendingPictureAccentProcess"/>
    <dgm:cxn modelId="{5110F38F-D612-41C4-BE3B-FCE9FF0ACED3}" type="presParOf" srcId="{88F04073-D32A-4632-B185-B3421F0731F9}" destId="{119879B2-7A7A-4807-AC58-482AAC49B31D}" srcOrd="8" destOrd="0" presId="urn:microsoft.com/office/officeart/2008/layout/AscendingPictureAccentProcess"/>
    <dgm:cxn modelId="{60DE10CA-2C0F-4290-8C8C-B35B196C5439}" type="presParOf" srcId="{88F04073-D32A-4632-B185-B3421F0731F9}" destId="{BE18E8BC-D98F-4978-A4F1-98E55F78FD9F}" srcOrd="9" destOrd="0" presId="urn:microsoft.com/office/officeart/2008/layout/AscendingPictureAccentProcess"/>
    <dgm:cxn modelId="{BD54DD6B-00DE-4267-8D53-002AA0F5CFA0}" type="presParOf" srcId="{88F04073-D32A-4632-B185-B3421F0731F9}" destId="{11985F44-F688-4E4E-9B16-801FB572C333}" srcOrd="10" destOrd="0" presId="urn:microsoft.com/office/officeart/2008/layout/AscendingPictureAccentProcess"/>
    <dgm:cxn modelId="{D3A7886A-85AA-4712-BDFA-5274ABDC97A3}" type="presParOf" srcId="{88F04073-D32A-4632-B185-B3421F0731F9}" destId="{12F79F20-B6BC-40B3-9635-DE299CAF9549}" srcOrd="11" destOrd="0" presId="urn:microsoft.com/office/officeart/2008/layout/AscendingPictureAccentProcess"/>
    <dgm:cxn modelId="{F13ED749-A14B-4CF9-9B6E-1095B13278C5}" type="presParOf" srcId="{12F79F20-B6BC-40B3-9635-DE299CAF9549}" destId="{847CD205-AB1E-4F7E-AB5E-62EBC320B552}" srcOrd="0" destOrd="0" presId="urn:microsoft.com/office/officeart/2008/layout/AscendingPictureAccentProcess"/>
    <dgm:cxn modelId="{2EFB67A2-80B6-4462-A5E3-FD2633797126}" type="presParOf" srcId="{88F04073-D32A-4632-B185-B3421F0731F9}" destId="{8C8B9CD6-FE39-4515-84D3-2047D0CFAF79}" srcOrd="12" destOrd="0" presId="urn:microsoft.com/office/officeart/2008/layout/AscendingPictureAccentProcess"/>
    <dgm:cxn modelId="{E5B1E28B-0ADF-40B5-A437-5A3225FA06F6}" type="presParOf" srcId="{88F04073-D32A-4632-B185-B3421F0731F9}" destId="{E42FAD8D-72C9-4F93-96A8-56E6AB1CE21C}" srcOrd="13" destOrd="0" presId="urn:microsoft.com/office/officeart/2008/layout/AscendingPictureAccentProcess"/>
    <dgm:cxn modelId="{941C3BF1-F4AC-4A3B-9770-A063E081E380}" type="presParOf" srcId="{E42FAD8D-72C9-4F93-96A8-56E6AB1CE21C}" destId="{246D7913-C868-4D70-A093-3766DFBD8E71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3F1EE3-3358-4041-BDFF-7780FC18BE99}" type="doc">
      <dgm:prSet loTypeId="urn:microsoft.com/office/officeart/2008/layout/AscendingPictureAccentProcess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2AC2F00-9D73-48C3-BCFB-A1D749DFBA2D}">
      <dgm:prSet phldrT="[Текст]" custT="1"/>
      <dgm:spPr/>
      <dgm:t>
        <a:bodyPr/>
        <a:lstStyle/>
        <a:p>
          <a:pPr algn="ctr"/>
          <a:r>
            <a:rPr lang="ru-RU" sz="1600" b="1" i="1" dirty="0" smtClean="0">
              <a:solidFill>
                <a:schemeClr val="tx1"/>
              </a:solidFill>
            </a:rPr>
            <a:t>в 2019г.</a:t>
          </a:r>
        </a:p>
        <a:p>
          <a:pPr algn="ctr"/>
          <a:r>
            <a:rPr lang="ru-RU" sz="1400" b="1" i="1" dirty="0" smtClean="0">
              <a:solidFill>
                <a:schemeClr val="tx1"/>
              </a:solidFill>
            </a:rPr>
            <a:t>1 200 </a:t>
          </a:r>
          <a:r>
            <a:rPr lang="ru-RU" sz="1400" b="1" i="1" dirty="0" err="1" smtClean="0">
              <a:solidFill>
                <a:schemeClr val="tx1"/>
              </a:solidFill>
            </a:rPr>
            <a:t>тыс.тенге</a:t>
          </a:r>
          <a:endParaRPr lang="ru-RU" sz="1400" b="1" i="1" dirty="0">
            <a:solidFill>
              <a:schemeClr val="tx1"/>
            </a:solidFill>
          </a:endParaRPr>
        </a:p>
      </dgm:t>
    </dgm:pt>
    <dgm:pt modelId="{284B03ED-1FBC-4EA7-9946-C7FCCEB1EE62}" type="parTrans" cxnId="{1D5B87BE-5691-411A-BBC5-EAA517C4DDC3}">
      <dgm:prSet/>
      <dgm:spPr/>
      <dgm:t>
        <a:bodyPr/>
        <a:lstStyle/>
        <a:p>
          <a:endParaRPr lang="ru-RU"/>
        </a:p>
      </dgm:t>
    </dgm:pt>
    <dgm:pt modelId="{62E89267-72E1-4180-BB0B-5CA7B5961D1D}" type="sibTrans" cxnId="{1D5B87BE-5691-411A-BBC5-EAA517C4DDC3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E5F4AA9-4491-4623-B3D1-8FAE3012047E}">
      <dgm:prSet phldrT="[Текст]" custT="1"/>
      <dgm:spPr/>
      <dgm:t>
        <a:bodyPr/>
        <a:lstStyle/>
        <a:p>
          <a:pPr algn="ctr"/>
          <a:r>
            <a:rPr lang="ru-RU" sz="1600" b="1" i="1" dirty="0" smtClean="0">
              <a:solidFill>
                <a:schemeClr val="tx1"/>
              </a:solidFill>
            </a:rPr>
            <a:t>к 2023 г.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*</a:t>
          </a:r>
          <a:endParaRPr lang="ru-RU" sz="1600" b="1" i="1" dirty="0" smtClean="0">
            <a:solidFill>
              <a:schemeClr val="tx1"/>
            </a:solidFill>
          </a:endParaRPr>
        </a:p>
        <a:p>
          <a:pPr algn="ctr"/>
          <a:r>
            <a:rPr lang="ru-RU" sz="1400" b="1" i="1" dirty="0" smtClean="0">
              <a:solidFill>
                <a:schemeClr val="tx1"/>
              </a:solidFill>
            </a:rPr>
            <a:t>24 250 </a:t>
          </a:r>
          <a:r>
            <a:rPr lang="ru-RU" sz="1400" b="1" i="1" dirty="0" err="1" smtClean="0">
              <a:solidFill>
                <a:schemeClr val="tx1"/>
              </a:solidFill>
            </a:rPr>
            <a:t>тыс.тенге</a:t>
          </a:r>
          <a:endParaRPr lang="ru-RU" sz="1400" b="1" i="1" dirty="0">
            <a:solidFill>
              <a:schemeClr val="tx1"/>
            </a:solidFill>
          </a:endParaRPr>
        </a:p>
      </dgm:t>
    </dgm:pt>
    <dgm:pt modelId="{B6E60FFF-57BB-4260-A9FF-7E10C4D0E6DE}" type="parTrans" cxnId="{79973E42-4BCA-4110-8CD9-8C3DA691D0EA}">
      <dgm:prSet/>
      <dgm:spPr/>
      <dgm:t>
        <a:bodyPr/>
        <a:lstStyle/>
        <a:p>
          <a:endParaRPr lang="ru-RU"/>
        </a:p>
      </dgm:t>
    </dgm:pt>
    <dgm:pt modelId="{F44E6476-DF6F-42EE-B424-FFBEBA6561A2}" type="sibTrans" cxnId="{79973E42-4BCA-4110-8CD9-8C3DA691D0EA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8F04073-D32A-4632-B185-B3421F0731F9}" type="pres">
      <dgm:prSet presAssocID="{0B3F1EE3-3358-4041-BDFF-7780FC18BE9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2B7E338-183E-4CAE-86DF-B63CA63F9CF8}" type="pres">
      <dgm:prSet presAssocID="{0B3F1EE3-3358-4041-BDFF-7780FC18BE99}" presName="dot1" presStyleLbl="alignNode1" presStyleIdx="0" presStyleCnt="10"/>
      <dgm:spPr/>
      <dgm:t>
        <a:bodyPr/>
        <a:lstStyle/>
        <a:p>
          <a:endParaRPr lang="ru-RU"/>
        </a:p>
      </dgm:t>
    </dgm:pt>
    <dgm:pt modelId="{74F83C05-9428-4993-A4A9-CB59C9E57D5A}" type="pres">
      <dgm:prSet presAssocID="{0B3F1EE3-3358-4041-BDFF-7780FC18BE99}" presName="dot2" presStyleLbl="alignNode1" presStyleIdx="1" presStyleCnt="10"/>
      <dgm:spPr/>
      <dgm:t>
        <a:bodyPr/>
        <a:lstStyle/>
        <a:p>
          <a:endParaRPr lang="ru-RU"/>
        </a:p>
      </dgm:t>
    </dgm:pt>
    <dgm:pt modelId="{D4962C96-524E-4B5F-85D4-834A2290A12D}" type="pres">
      <dgm:prSet presAssocID="{0B3F1EE3-3358-4041-BDFF-7780FC18BE99}" presName="dot3" presStyleLbl="alignNode1" presStyleIdx="2" presStyleCnt="10"/>
      <dgm:spPr/>
      <dgm:t>
        <a:bodyPr/>
        <a:lstStyle/>
        <a:p>
          <a:endParaRPr lang="ru-RU"/>
        </a:p>
      </dgm:t>
    </dgm:pt>
    <dgm:pt modelId="{A7BBA4F4-1587-4CCB-8749-E211B704AA7D}" type="pres">
      <dgm:prSet presAssocID="{0B3F1EE3-3358-4041-BDFF-7780FC18BE99}" presName="dotArrow1" presStyleLbl="alignNode1" presStyleIdx="3" presStyleCnt="10"/>
      <dgm:spPr/>
      <dgm:t>
        <a:bodyPr/>
        <a:lstStyle/>
        <a:p>
          <a:endParaRPr lang="ru-RU"/>
        </a:p>
      </dgm:t>
    </dgm:pt>
    <dgm:pt modelId="{93FDAC7E-F835-49C4-844F-1482FB9FCA06}" type="pres">
      <dgm:prSet presAssocID="{0B3F1EE3-3358-4041-BDFF-7780FC18BE99}" presName="dotArrow2" presStyleLbl="alignNode1" presStyleIdx="4" presStyleCnt="10"/>
      <dgm:spPr/>
      <dgm:t>
        <a:bodyPr/>
        <a:lstStyle/>
        <a:p>
          <a:endParaRPr lang="ru-RU"/>
        </a:p>
      </dgm:t>
    </dgm:pt>
    <dgm:pt modelId="{456760CC-FFAC-47CA-AF44-692D0498D15A}" type="pres">
      <dgm:prSet presAssocID="{0B3F1EE3-3358-4041-BDFF-7780FC18BE99}" presName="dotArrow3" presStyleLbl="alignNode1" presStyleIdx="5" presStyleCnt="10"/>
      <dgm:spPr/>
      <dgm:t>
        <a:bodyPr/>
        <a:lstStyle/>
        <a:p>
          <a:endParaRPr lang="ru-RU"/>
        </a:p>
      </dgm:t>
    </dgm:pt>
    <dgm:pt modelId="{8E4B0968-3942-46E3-AFF6-BB53F8297E8D}" type="pres">
      <dgm:prSet presAssocID="{0B3F1EE3-3358-4041-BDFF-7780FC18BE99}" presName="dotArrow4" presStyleLbl="alignNode1" presStyleIdx="6" presStyleCnt="10"/>
      <dgm:spPr/>
      <dgm:t>
        <a:bodyPr/>
        <a:lstStyle/>
        <a:p>
          <a:endParaRPr lang="ru-RU"/>
        </a:p>
      </dgm:t>
    </dgm:pt>
    <dgm:pt modelId="{66B9239E-79CF-44C3-8570-AAB73BD41BC3}" type="pres">
      <dgm:prSet presAssocID="{0B3F1EE3-3358-4041-BDFF-7780FC18BE99}" presName="dotArrow5" presStyleLbl="alignNode1" presStyleIdx="7" presStyleCnt="10"/>
      <dgm:spPr/>
      <dgm:t>
        <a:bodyPr/>
        <a:lstStyle/>
        <a:p>
          <a:endParaRPr lang="ru-RU"/>
        </a:p>
      </dgm:t>
    </dgm:pt>
    <dgm:pt modelId="{119879B2-7A7A-4807-AC58-482AAC49B31D}" type="pres">
      <dgm:prSet presAssocID="{0B3F1EE3-3358-4041-BDFF-7780FC18BE99}" presName="dotArrow6" presStyleLbl="alignNode1" presStyleIdx="8" presStyleCnt="10"/>
      <dgm:spPr/>
      <dgm:t>
        <a:bodyPr/>
        <a:lstStyle/>
        <a:p>
          <a:endParaRPr lang="ru-RU"/>
        </a:p>
      </dgm:t>
    </dgm:pt>
    <dgm:pt modelId="{BE18E8BC-D98F-4978-A4F1-98E55F78FD9F}" type="pres">
      <dgm:prSet presAssocID="{0B3F1EE3-3358-4041-BDFF-7780FC18BE99}" presName="dotArrow7" presStyleLbl="alignNode1" presStyleIdx="9" presStyleCnt="10"/>
      <dgm:spPr/>
      <dgm:t>
        <a:bodyPr/>
        <a:lstStyle/>
        <a:p>
          <a:endParaRPr lang="ru-RU"/>
        </a:p>
      </dgm:t>
    </dgm:pt>
    <dgm:pt modelId="{11985F44-F688-4E4E-9B16-801FB572C333}" type="pres">
      <dgm:prSet presAssocID="{E2AC2F00-9D73-48C3-BCFB-A1D749DFBA2D}" presName="parTx1" presStyleLbl="node1" presStyleIdx="0" presStyleCnt="2"/>
      <dgm:spPr/>
      <dgm:t>
        <a:bodyPr/>
        <a:lstStyle/>
        <a:p>
          <a:endParaRPr lang="ru-RU"/>
        </a:p>
      </dgm:t>
    </dgm:pt>
    <dgm:pt modelId="{12F79F20-B6BC-40B3-9635-DE299CAF9549}" type="pres">
      <dgm:prSet presAssocID="{62E89267-72E1-4180-BB0B-5CA7B5961D1D}" presName="picture1" presStyleCnt="0"/>
      <dgm:spPr/>
      <dgm:t>
        <a:bodyPr/>
        <a:lstStyle/>
        <a:p>
          <a:endParaRPr lang="ru-RU"/>
        </a:p>
      </dgm:t>
    </dgm:pt>
    <dgm:pt modelId="{847CD205-AB1E-4F7E-AB5E-62EBC320B552}" type="pres">
      <dgm:prSet presAssocID="{62E89267-72E1-4180-BB0B-5CA7B5961D1D}" presName="imageRepeatNode" presStyleLbl="fgImgPlace1" presStyleIdx="0" presStyleCnt="2"/>
      <dgm:spPr/>
      <dgm:t>
        <a:bodyPr/>
        <a:lstStyle/>
        <a:p>
          <a:endParaRPr lang="ru-RU"/>
        </a:p>
      </dgm:t>
    </dgm:pt>
    <dgm:pt modelId="{8C8B9CD6-FE39-4515-84D3-2047D0CFAF79}" type="pres">
      <dgm:prSet presAssocID="{FE5F4AA9-4491-4623-B3D1-8FAE3012047E}" presName="parTx2" presStyleLbl="node1" presStyleIdx="1" presStyleCnt="2"/>
      <dgm:spPr/>
      <dgm:t>
        <a:bodyPr/>
        <a:lstStyle/>
        <a:p>
          <a:endParaRPr lang="ru-RU"/>
        </a:p>
      </dgm:t>
    </dgm:pt>
    <dgm:pt modelId="{E42FAD8D-72C9-4F93-96A8-56E6AB1CE21C}" type="pres">
      <dgm:prSet presAssocID="{F44E6476-DF6F-42EE-B424-FFBEBA6561A2}" presName="picture2" presStyleCnt="0"/>
      <dgm:spPr/>
      <dgm:t>
        <a:bodyPr/>
        <a:lstStyle/>
        <a:p>
          <a:endParaRPr lang="ru-RU"/>
        </a:p>
      </dgm:t>
    </dgm:pt>
    <dgm:pt modelId="{246D7913-C868-4D70-A093-3766DFBD8E71}" type="pres">
      <dgm:prSet presAssocID="{F44E6476-DF6F-42EE-B424-FFBEBA6561A2}" presName="imageRepeatNode" presStyleLbl="fgImgPlace1" presStyleIdx="1" presStyleCnt="2"/>
      <dgm:spPr/>
      <dgm:t>
        <a:bodyPr/>
        <a:lstStyle/>
        <a:p>
          <a:endParaRPr lang="ru-RU"/>
        </a:p>
      </dgm:t>
    </dgm:pt>
  </dgm:ptLst>
  <dgm:cxnLst>
    <dgm:cxn modelId="{3DEC2100-FA47-4C69-8088-4A17298AEFA4}" type="presOf" srcId="{F44E6476-DF6F-42EE-B424-FFBEBA6561A2}" destId="{246D7913-C868-4D70-A093-3766DFBD8E71}" srcOrd="0" destOrd="0" presId="urn:microsoft.com/office/officeart/2008/layout/AscendingPictureAccentProcess"/>
    <dgm:cxn modelId="{57913679-49E6-4827-81C4-57D230E881F0}" type="presOf" srcId="{E2AC2F00-9D73-48C3-BCFB-A1D749DFBA2D}" destId="{11985F44-F688-4E4E-9B16-801FB572C333}" srcOrd="0" destOrd="0" presId="urn:microsoft.com/office/officeart/2008/layout/AscendingPictureAccentProcess"/>
    <dgm:cxn modelId="{1E006173-146F-414D-91FD-7D47BAF94B2F}" type="presOf" srcId="{FE5F4AA9-4491-4623-B3D1-8FAE3012047E}" destId="{8C8B9CD6-FE39-4515-84D3-2047D0CFAF79}" srcOrd="0" destOrd="0" presId="urn:microsoft.com/office/officeart/2008/layout/AscendingPictureAccentProcess"/>
    <dgm:cxn modelId="{79973E42-4BCA-4110-8CD9-8C3DA691D0EA}" srcId="{0B3F1EE3-3358-4041-BDFF-7780FC18BE99}" destId="{FE5F4AA9-4491-4623-B3D1-8FAE3012047E}" srcOrd="1" destOrd="0" parTransId="{B6E60FFF-57BB-4260-A9FF-7E10C4D0E6DE}" sibTransId="{F44E6476-DF6F-42EE-B424-FFBEBA6561A2}"/>
    <dgm:cxn modelId="{B9BE19E1-9FBE-45EC-8662-3CCADA736103}" type="presOf" srcId="{0B3F1EE3-3358-4041-BDFF-7780FC18BE99}" destId="{88F04073-D32A-4632-B185-B3421F0731F9}" srcOrd="0" destOrd="0" presId="urn:microsoft.com/office/officeart/2008/layout/AscendingPictureAccentProcess"/>
    <dgm:cxn modelId="{1D5B87BE-5691-411A-BBC5-EAA517C4DDC3}" srcId="{0B3F1EE3-3358-4041-BDFF-7780FC18BE99}" destId="{E2AC2F00-9D73-48C3-BCFB-A1D749DFBA2D}" srcOrd="0" destOrd="0" parTransId="{284B03ED-1FBC-4EA7-9946-C7FCCEB1EE62}" sibTransId="{62E89267-72E1-4180-BB0B-5CA7B5961D1D}"/>
    <dgm:cxn modelId="{0E56D753-BA0F-4B86-8C45-4108A9A8E468}" type="presOf" srcId="{62E89267-72E1-4180-BB0B-5CA7B5961D1D}" destId="{847CD205-AB1E-4F7E-AB5E-62EBC320B552}" srcOrd="0" destOrd="0" presId="urn:microsoft.com/office/officeart/2008/layout/AscendingPictureAccentProcess"/>
    <dgm:cxn modelId="{02BCABB6-928A-4EFF-9F67-CD1F00354534}" type="presParOf" srcId="{88F04073-D32A-4632-B185-B3421F0731F9}" destId="{32B7E338-183E-4CAE-86DF-B63CA63F9CF8}" srcOrd="0" destOrd="0" presId="urn:microsoft.com/office/officeart/2008/layout/AscendingPictureAccentProcess"/>
    <dgm:cxn modelId="{F7693562-32F9-40BE-9831-C9143FF70185}" type="presParOf" srcId="{88F04073-D32A-4632-B185-B3421F0731F9}" destId="{74F83C05-9428-4993-A4A9-CB59C9E57D5A}" srcOrd="1" destOrd="0" presId="urn:microsoft.com/office/officeart/2008/layout/AscendingPictureAccentProcess"/>
    <dgm:cxn modelId="{18BB277C-FB41-4A84-B6E4-B93B605FD70D}" type="presParOf" srcId="{88F04073-D32A-4632-B185-B3421F0731F9}" destId="{D4962C96-524E-4B5F-85D4-834A2290A12D}" srcOrd="2" destOrd="0" presId="urn:microsoft.com/office/officeart/2008/layout/AscendingPictureAccentProcess"/>
    <dgm:cxn modelId="{1DDBAC73-E809-4EBB-A320-7B6E35FA938B}" type="presParOf" srcId="{88F04073-D32A-4632-B185-B3421F0731F9}" destId="{A7BBA4F4-1587-4CCB-8749-E211B704AA7D}" srcOrd="3" destOrd="0" presId="urn:microsoft.com/office/officeart/2008/layout/AscendingPictureAccentProcess"/>
    <dgm:cxn modelId="{1088EFAA-7D28-4BAE-B5EF-89A19D22C583}" type="presParOf" srcId="{88F04073-D32A-4632-B185-B3421F0731F9}" destId="{93FDAC7E-F835-49C4-844F-1482FB9FCA06}" srcOrd="4" destOrd="0" presId="urn:microsoft.com/office/officeart/2008/layout/AscendingPictureAccentProcess"/>
    <dgm:cxn modelId="{34356E66-6025-4041-A67A-88D6D2ED6D9B}" type="presParOf" srcId="{88F04073-D32A-4632-B185-B3421F0731F9}" destId="{456760CC-FFAC-47CA-AF44-692D0498D15A}" srcOrd="5" destOrd="0" presId="urn:microsoft.com/office/officeart/2008/layout/AscendingPictureAccentProcess"/>
    <dgm:cxn modelId="{59DB062B-905D-479D-9A73-1464EC561360}" type="presParOf" srcId="{88F04073-D32A-4632-B185-B3421F0731F9}" destId="{8E4B0968-3942-46E3-AFF6-BB53F8297E8D}" srcOrd="6" destOrd="0" presId="urn:microsoft.com/office/officeart/2008/layout/AscendingPictureAccentProcess"/>
    <dgm:cxn modelId="{28931073-1058-4A3F-A983-D7C743E72F70}" type="presParOf" srcId="{88F04073-D32A-4632-B185-B3421F0731F9}" destId="{66B9239E-79CF-44C3-8570-AAB73BD41BC3}" srcOrd="7" destOrd="0" presId="urn:microsoft.com/office/officeart/2008/layout/AscendingPictureAccentProcess"/>
    <dgm:cxn modelId="{7DEE4D0B-8CAC-466A-8378-456E24B16E47}" type="presParOf" srcId="{88F04073-D32A-4632-B185-B3421F0731F9}" destId="{119879B2-7A7A-4807-AC58-482AAC49B31D}" srcOrd="8" destOrd="0" presId="urn:microsoft.com/office/officeart/2008/layout/AscendingPictureAccentProcess"/>
    <dgm:cxn modelId="{D8D184D6-7EC7-4031-A390-6C64B558C2CA}" type="presParOf" srcId="{88F04073-D32A-4632-B185-B3421F0731F9}" destId="{BE18E8BC-D98F-4978-A4F1-98E55F78FD9F}" srcOrd="9" destOrd="0" presId="urn:microsoft.com/office/officeart/2008/layout/AscendingPictureAccentProcess"/>
    <dgm:cxn modelId="{E786EB7D-3B24-4A9C-8077-E8D33AE96BB3}" type="presParOf" srcId="{88F04073-D32A-4632-B185-B3421F0731F9}" destId="{11985F44-F688-4E4E-9B16-801FB572C333}" srcOrd="10" destOrd="0" presId="urn:microsoft.com/office/officeart/2008/layout/AscendingPictureAccentProcess"/>
    <dgm:cxn modelId="{A52FB965-0095-4627-A772-77EE14B56BC8}" type="presParOf" srcId="{88F04073-D32A-4632-B185-B3421F0731F9}" destId="{12F79F20-B6BC-40B3-9635-DE299CAF9549}" srcOrd="11" destOrd="0" presId="urn:microsoft.com/office/officeart/2008/layout/AscendingPictureAccentProcess"/>
    <dgm:cxn modelId="{9FF77EE8-BF03-453C-857F-DCC06DAE2AB0}" type="presParOf" srcId="{12F79F20-B6BC-40B3-9635-DE299CAF9549}" destId="{847CD205-AB1E-4F7E-AB5E-62EBC320B552}" srcOrd="0" destOrd="0" presId="urn:microsoft.com/office/officeart/2008/layout/AscendingPictureAccentProcess"/>
    <dgm:cxn modelId="{A48F73AC-C09A-4CDE-93DC-A04A62C262DA}" type="presParOf" srcId="{88F04073-D32A-4632-B185-B3421F0731F9}" destId="{8C8B9CD6-FE39-4515-84D3-2047D0CFAF79}" srcOrd="12" destOrd="0" presId="urn:microsoft.com/office/officeart/2008/layout/AscendingPictureAccentProcess"/>
    <dgm:cxn modelId="{0928089A-0412-41E6-8E7C-01819841E693}" type="presParOf" srcId="{88F04073-D32A-4632-B185-B3421F0731F9}" destId="{E42FAD8D-72C9-4F93-96A8-56E6AB1CE21C}" srcOrd="13" destOrd="0" presId="urn:microsoft.com/office/officeart/2008/layout/AscendingPictureAccentProcess"/>
    <dgm:cxn modelId="{F39CBF64-C791-42E2-A100-4D0C7FDDCB70}" type="presParOf" srcId="{E42FAD8D-72C9-4F93-96A8-56E6AB1CE21C}" destId="{246D7913-C868-4D70-A093-3766DFBD8E71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3F1EE3-3358-4041-BDFF-7780FC18BE99}" type="doc">
      <dgm:prSet loTypeId="urn:microsoft.com/office/officeart/2008/layout/AscendingPictureAccentProcess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2AC2F00-9D73-48C3-BCFB-A1D749DFBA2D}">
      <dgm:prSet phldrT="[Текст]" custT="1"/>
      <dgm:spPr/>
      <dgm:t>
        <a:bodyPr/>
        <a:lstStyle/>
        <a:p>
          <a:pPr algn="ctr"/>
          <a:r>
            <a:rPr lang="ru-RU" sz="1600" b="1" i="1" smtClean="0">
              <a:solidFill>
                <a:schemeClr val="tx1"/>
              </a:solidFill>
            </a:rPr>
            <a:t>в 2019г.</a:t>
          </a:r>
        </a:p>
        <a:p>
          <a:pPr algn="ctr"/>
          <a:r>
            <a:rPr lang="ru-RU" sz="1400" b="1" i="1" smtClean="0">
              <a:solidFill>
                <a:schemeClr val="tx1"/>
              </a:solidFill>
            </a:rPr>
            <a:t>5 500 тыс.тенге</a:t>
          </a:r>
          <a:endParaRPr lang="ru-RU" sz="1400" b="1" i="1" dirty="0">
            <a:solidFill>
              <a:schemeClr val="tx1"/>
            </a:solidFill>
          </a:endParaRPr>
        </a:p>
      </dgm:t>
    </dgm:pt>
    <dgm:pt modelId="{284B03ED-1FBC-4EA7-9946-C7FCCEB1EE62}" type="parTrans" cxnId="{1D5B87BE-5691-411A-BBC5-EAA517C4DDC3}">
      <dgm:prSet/>
      <dgm:spPr/>
      <dgm:t>
        <a:bodyPr/>
        <a:lstStyle/>
        <a:p>
          <a:endParaRPr lang="ru-RU"/>
        </a:p>
      </dgm:t>
    </dgm:pt>
    <dgm:pt modelId="{62E89267-72E1-4180-BB0B-5CA7B5961D1D}" type="sibTrans" cxnId="{1D5B87BE-5691-411A-BBC5-EAA517C4DDC3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E5F4AA9-4491-4623-B3D1-8FAE3012047E}">
      <dgm:prSet phldrT="[Текст]" custT="1"/>
      <dgm:spPr/>
      <dgm:t>
        <a:bodyPr/>
        <a:lstStyle/>
        <a:p>
          <a:pPr algn="ctr"/>
          <a:r>
            <a:rPr lang="ru-RU" sz="1600" b="1" i="1" dirty="0" smtClean="0">
              <a:solidFill>
                <a:schemeClr val="tx1"/>
              </a:solidFill>
            </a:rPr>
            <a:t>к 2023 г.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*</a:t>
          </a:r>
          <a:endParaRPr lang="ru-RU" sz="1600" b="1" i="1" dirty="0" smtClean="0">
            <a:solidFill>
              <a:schemeClr val="tx1"/>
            </a:solidFill>
          </a:endParaRPr>
        </a:p>
        <a:p>
          <a:pPr algn="ctr"/>
          <a:r>
            <a:rPr lang="ru-RU" sz="1400" b="1" i="1" dirty="0" smtClean="0">
              <a:solidFill>
                <a:schemeClr val="tx1"/>
              </a:solidFill>
            </a:rPr>
            <a:t>18 650 </a:t>
          </a:r>
          <a:r>
            <a:rPr lang="ru-RU" sz="1400" b="1" i="1" dirty="0" err="1" smtClean="0">
              <a:solidFill>
                <a:schemeClr val="tx1"/>
              </a:solidFill>
            </a:rPr>
            <a:t>тыс.тенге</a:t>
          </a:r>
          <a:endParaRPr lang="ru-RU" sz="1400" b="1" i="1" dirty="0">
            <a:solidFill>
              <a:schemeClr val="tx1"/>
            </a:solidFill>
          </a:endParaRPr>
        </a:p>
      </dgm:t>
    </dgm:pt>
    <dgm:pt modelId="{B6E60FFF-57BB-4260-A9FF-7E10C4D0E6DE}" type="parTrans" cxnId="{79973E42-4BCA-4110-8CD9-8C3DA691D0EA}">
      <dgm:prSet/>
      <dgm:spPr/>
      <dgm:t>
        <a:bodyPr/>
        <a:lstStyle/>
        <a:p>
          <a:endParaRPr lang="ru-RU"/>
        </a:p>
      </dgm:t>
    </dgm:pt>
    <dgm:pt modelId="{F44E6476-DF6F-42EE-B424-FFBEBA6561A2}" type="sibTrans" cxnId="{79973E42-4BCA-4110-8CD9-8C3DA691D0EA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8F04073-D32A-4632-B185-B3421F0731F9}" type="pres">
      <dgm:prSet presAssocID="{0B3F1EE3-3358-4041-BDFF-7780FC18BE9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2B7E338-183E-4CAE-86DF-B63CA63F9CF8}" type="pres">
      <dgm:prSet presAssocID="{0B3F1EE3-3358-4041-BDFF-7780FC18BE99}" presName="dot1" presStyleLbl="alignNode1" presStyleIdx="0" presStyleCnt="10"/>
      <dgm:spPr/>
      <dgm:t>
        <a:bodyPr/>
        <a:lstStyle/>
        <a:p>
          <a:endParaRPr lang="ru-RU"/>
        </a:p>
      </dgm:t>
    </dgm:pt>
    <dgm:pt modelId="{74F83C05-9428-4993-A4A9-CB59C9E57D5A}" type="pres">
      <dgm:prSet presAssocID="{0B3F1EE3-3358-4041-BDFF-7780FC18BE99}" presName="dot2" presStyleLbl="alignNode1" presStyleIdx="1" presStyleCnt="10"/>
      <dgm:spPr/>
      <dgm:t>
        <a:bodyPr/>
        <a:lstStyle/>
        <a:p>
          <a:endParaRPr lang="ru-RU"/>
        </a:p>
      </dgm:t>
    </dgm:pt>
    <dgm:pt modelId="{D4962C96-524E-4B5F-85D4-834A2290A12D}" type="pres">
      <dgm:prSet presAssocID="{0B3F1EE3-3358-4041-BDFF-7780FC18BE99}" presName="dot3" presStyleLbl="alignNode1" presStyleIdx="2" presStyleCnt="10"/>
      <dgm:spPr/>
      <dgm:t>
        <a:bodyPr/>
        <a:lstStyle/>
        <a:p>
          <a:endParaRPr lang="ru-RU"/>
        </a:p>
      </dgm:t>
    </dgm:pt>
    <dgm:pt modelId="{A7BBA4F4-1587-4CCB-8749-E211B704AA7D}" type="pres">
      <dgm:prSet presAssocID="{0B3F1EE3-3358-4041-BDFF-7780FC18BE99}" presName="dotArrow1" presStyleLbl="alignNode1" presStyleIdx="3" presStyleCnt="10"/>
      <dgm:spPr/>
      <dgm:t>
        <a:bodyPr/>
        <a:lstStyle/>
        <a:p>
          <a:endParaRPr lang="ru-RU"/>
        </a:p>
      </dgm:t>
    </dgm:pt>
    <dgm:pt modelId="{93FDAC7E-F835-49C4-844F-1482FB9FCA06}" type="pres">
      <dgm:prSet presAssocID="{0B3F1EE3-3358-4041-BDFF-7780FC18BE99}" presName="dotArrow2" presStyleLbl="alignNode1" presStyleIdx="4" presStyleCnt="10"/>
      <dgm:spPr/>
      <dgm:t>
        <a:bodyPr/>
        <a:lstStyle/>
        <a:p>
          <a:endParaRPr lang="ru-RU"/>
        </a:p>
      </dgm:t>
    </dgm:pt>
    <dgm:pt modelId="{456760CC-FFAC-47CA-AF44-692D0498D15A}" type="pres">
      <dgm:prSet presAssocID="{0B3F1EE3-3358-4041-BDFF-7780FC18BE99}" presName="dotArrow3" presStyleLbl="alignNode1" presStyleIdx="5" presStyleCnt="10"/>
      <dgm:spPr/>
      <dgm:t>
        <a:bodyPr/>
        <a:lstStyle/>
        <a:p>
          <a:endParaRPr lang="ru-RU"/>
        </a:p>
      </dgm:t>
    </dgm:pt>
    <dgm:pt modelId="{8E4B0968-3942-46E3-AFF6-BB53F8297E8D}" type="pres">
      <dgm:prSet presAssocID="{0B3F1EE3-3358-4041-BDFF-7780FC18BE99}" presName="dotArrow4" presStyleLbl="alignNode1" presStyleIdx="6" presStyleCnt="10"/>
      <dgm:spPr/>
      <dgm:t>
        <a:bodyPr/>
        <a:lstStyle/>
        <a:p>
          <a:endParaRPr lang="ru-RU"/>
        </a:p>
      </dgm:t>
    </dgm:pt>
    <dgm:pt modelId="{66B9239E-79CF-44C3-8570-AAB73BD41BC3}" type="pres">
      <dgm:prSet presAssocID="{0B3F1EE3-3358-4041-BDFF-7780FC18BE99}" presName="dotArrow5" presStyleLbl="alignNode1" presStyleIdx="7" presStyleCnt="10"/>
      <dgm:spPr/>
      <dgm:t>
        <a:bodyPr/>
        <a:lstStyle/>
        <a:p>
          <a:endParaRPr lang="ru-RU"/>
        </a:p>
      </dgm:t>
    </dgm:pt>
    <dgm:pt modelId="{119879B2-7A7A-4807-AC58-482AAC49B31D}" type="pres">
      <dgm:prSet presAssocID="{0B3F1EE3-3358-4041-BDFF-7780FC18BE99}" presName="dotArrow6" presStyleLbl="alignNode1" presStyleIdx="8" presStyleCnt="10"/>
      <dgm:spPr/>
      <dgm:t>
        <a:bodyPr/>
        <a:lstStyle/>
        <a:p>
          <a:endParaRPr lang="ru-RU"/>
        </a:p>
      </dgm:t>
    </dgm:pt>
    <dgm:pt modelId="{BE18E8BC-D98F-4978-A4F1-98E55F78FD9F}" type="pres">
      <dgm:prSet presAssocID="{0B3F1EE3-3358-4041-BDFF-7780FC18BE99}" presName="dotArrow7" presStyleLbl="alignNode1" presStyleIdx="9" presStyleCnt="10"/>
      <dgm:spPr/>
      <dgm:t>
        <a:bodyPr/>
        <a:lstStyle/>
        <a:p>
          <a:endParaRPr lang="ru-RU"/>
        </a:p>
      </dgm:t>
    </dgm:pt>
    <dgm:pt modelId="{11985F44-F688-4E4E-9B16-801FB572C333}" type="pres">
      <dgm:prSet presAssocID="{E2AC2F00-9D73-48C3-BCFB-A1D749DFBA2D}" presName="parTx1" presStyleLbl="node1" presStyleIdx="0" presStyleCnt="2"/>
      <dgm:spPr/>
      <dgm:t>
        <a:bodyPr/>
        <a:lstStyle/>
        <a:p>
          <a:endParaRPr lang="ru-RU"/>
        </a:p>
      </dgm:t>
    </dgm:pt>
    <dgm:pt modelId="{12F79F20-B6BC-40B3-9635-DE299CAF9549}" type="pres">
      <dgm:prSet presAssocID="{62E89267-72E1-4180-BB0B-5CA7B5961D1D}" presName="picture1" presStyleCnt="0"/>
      <dgm:spPr/>
      <dgm:t>
        <a:bodyPr/>
        <a:lstStyle/>
        <a:p>
          <a:endParaRPr lang="ru-RU"/>
        </a:p>
      </dgm:t>
    </dgm:pt>
    <dgm:pt modelId="{847CD205-AB1E-4F7E-AB5E-62EBC320B552}" type="pres">
      <dgm:prSet presAssocID="{62E89267-72E1-4180-BB0B-5CA7B5961D1D}" presName="imageRepeatNode" presStyleLbl="fgImgPlace1" presStyleIdx="0" presStyleCnt="2"/>
      <dgm:spPr/>
      <dgm:t>
        <a:bodyPr/>
        <a:lstStyle/>
        <a:p>
          <a:endParaRPr lang="ru-RU"/>
        </a:p>
      </dgm:t>
    </dgm:pt>
    <dgm:pt modelId="{8C8B9CD6-FE39-4515-84D3-2047D0CFAF79}" type="pres">
      <dgm:prSet presAssocID="{FE5F4AA9-4491-4623-B3D1-8FAE3012047E}" presName="parTx2" presStyleLbl="node1" presStyleIdx="1" presStyleCnt="2"/>
      <dgm:spPr/>
      <dgm:t>
        <a:bodyPr/>
        <a:lstStyle/>
        <a:p>
          <a:endParaRPr lang="ru-RU"/>
        </a:p>
      </dgm:t>
    </dgm:pt>
    <dgm:pt modelId="{E42FAD8D-72C9-4F93-96A8-56E6AB1CE21C}" type="pres">
      <dgm:prSet presAssocID="{F44E6476-DF6F-42EE-B424-FFBEBA6561A2}" presName="picture2" presStyleCnt="0"/>
      <dgm:spPr/>
      <dgm:t>
        <a:bodyPr/>
        <a:lstStyle/>
        <a:p>
          <a:endParaRPr lang="ru-RU"/>
        </a:p>
      </dgm:t>
    </dgm:pt>
    <dgm:pt modelId="{246D7913-C868-4D70-A093-3766DFBD8E71}" type="pres">
      <dgm:prSet presAssocID="{F44E6476-DF6F-42EE-B424-FFBEBA6561A2}" presName="imageRepeatNode" presStyleLbl="fgImgPlace1" presStyleIdx="1" presStyleCnt="2"/>
      <dgm:spPr/>
      <dgm:t>
        <a:bodyPr/>
        <a:lstStyle/>
        <a:p>
          <a:endParaRPr lang="ru-RU"/>
        </a:p>
      </dgm:t>
    </dgm:pt>
  </dgm:ptLst>
  <dgm:cxnLst>
    <dgm:cxn modelId="{79973E42-4BCA-4110-8CD9-8C3DA691D0EA}" srcId="{0B3F1EE3-3358-4041-BDFF-7780FC18BE99}" destId="{FE5F4AA9-4491-4623-B3D1-8FAE3012047E}" srcOrd="1" destOrd="0" parTransId="{B6E60FFF-57BB-4260-A9FF-7E10C4D0E6DE}" sibTransId="{F44E6476-DF6F-42EE-B424-FFBEBA6561A2}"/>
    <dgm:cxn modelId="{64CA20C2-E3D6-41CB-9FC3-FA860B81F11B}" type="presOf" srcId="{62E89267-72E1-4180-BB0B-5CA7B5961D1D}" destId="{847CD205-AB1E-4F7E-AB5E-62EBC320B552}" srcOrd="0" destOrd="0" presId="urn:microsoft.com/office/officeart/2008/layout/AscendingPictureAccentProcess"/>
    <dgm:cxn modelId="{1D5B87BE-5691-411A-BBC5-EAA517C4DDC3}" srcId="{0B3F1EE3-3358-4041-BDFF-7780FC18BE99}" destId="{E2AC2F00-9D73-48C3-BCFB-A1D749DFBA2D}" srcOrd="0" destOrd="0" parTransId="{284B03ED-1FBC-4EA7-9946-C7FCCEB1EE62}" sibTransId="{62E89267-72E1-4180-BB0B-5CA7B5961D1D}"/>
    <dgm:cxn modelId="{B8783F65-65AE-4D37-817C-EE4CD367A738}" type="presOf" srcId="{0B3F1EE3-3358-4041-BDFF-7780FC18BE99}" destId="{88F04073-D32A-4632-B185-B3421F0731F9}" srcOrd="0" destOrd="0" presId="urn:microsoft.com/office/officeart/2008/layout/AscendingPictureAccentProcess"/>
    <dgm:cxn modelId="{6C14CC33-FF25-41FF-B179-6E6EE9424A38}" type="presOf" srcId="{FE5F4AA9-4491-4623-B3D1-8FAE3012047E}" destId="{8C8B9CD6-FE39-4515-84D3-2047D0CFAF79}" srcOrd="0" destOrd="0" presId="urn:microsoft.com/office/officeart/2008/layout/AscendingPictureAccentProcess"/>
    <dgm:cxn modelId="{8C422BF0-89A9-40D9-9492-151D2404858E}" type="presOf" srcId="{E2AC2F00-9D73-48C3-BCFB-A1D749DFBA2D}" destId="{11985F44-F688-4E4E-9B16-801FB572C333}" srcOrd="0" destOrd="0" presId="urn:microsoft.com/office/officeart/2008/layout/AscendingPictureAccentProcess"/>
    <dgm:cxn modelId="{9A85603E-4B2A-44A0-8FE4-E45841086651}" type="presOf" srcId="{F44E6476-DF6F-42EE-B424-FFBEBA6561A2}" destId="{246D7913-C868-4D70-A093-3766DFBD8E71}" srcOrd="0" destOrd="0" presId="urn:microsoft.com/office/officeart/2008/layout/AscendingPictureAccentProcess"/>
    <dgm:cxn modelId="{94B7349C-64E4-47D4-966D-58FC8B164AB4}" type="presParOf" srcId="{88F04073-D32A-4632-B185-B3421F0731F9}" destId="{32B7E338-183E-4CAE-86DF-B63CA63F9CF8}" srcOrd="0" destOrd="0" presId="urn:microsoft.com/office/officeart/2008/layout/AscendingPictureAccentProcess"/>
    <dgm:cxn modelId="{A4DA1315-E351-415E-8A36-5E89AEA12AC5}" type="presParOf" srcId="{88F04073-D32A-4632-B185-B3421F0731F9}" destId="{74F83C05-9428-4993-A4A9-CB59C9E57D5A}" srcOrd="1" destOrd="0" presId="urn:microsoft.com/office/officeart/2008/layout/AscendingPictureAccentProcess"/>
    <dgm:cxn modelId="{802778E5-44C8-4B7D-AF6B-C9608CE55259}" type="presParOf" srcId="{88F04073-D32A-4632-B185-B3421F0731F9}" destId="{D4962C96-524E-4B5F-85D4-834A2290A12D}" srcOrd="2" destOrd="0" presId="urn:microsoft.com/office/officeart/2008/layout/AscendingPictureAccentProcess"/>
    <dgm:cxn modelId="{EEE35AF0-9BF8-4132-B66E-B2080A319606}" type="presParOf" srcId="{88F04073-D32A-4632-B185-B3421F0731F9}" destId="{A7BBA4F4-1587-4CCB-8749-E211B704AA7D}" srcOrd="3" destOrd="0" presId="urn:microsoft.com/office/officeart/2008/layout/AscendingPictureAccentProcess"/>
    <dgm:cxn modelId="{03FC0F14-2032-495B-AF5E-CB14BA61C10D}" type="presParOf" srcId="{88F04073-D32A-4632-B185-B3421F0731F9}" destId="{93FDAC7E-F835-49C4-844F-1482FB9FCA06}" srcOrd="4" destOrd="0" presId="urn:microsoft.com/office/officeart/2008/layout/AscendingPictureAccentProcess"/>
    <dgm:cxn modelId="{D579B15F-B99B-45B6-BFA6-CD5EC26D4D02}" type="presParOf" srcId="{88F04073-D32A-4632-B185-B3421F0731F9}" destId="{456760CC-FFAC-47CA-AF44-692D0498D15A}" srcOrd="5" destOrd="0" presId="urn:microsoft.com/office/officeart/2008/layout/AscendingPictureAccentProcess"/>
    <dgm:cxn modelId="{D7740450-C0C2-4C01-AC50-6C1D7A544835}" type="presParOf" srcId="{88F04073-D32A-4632-B185-B3421F0731F9}" destId="{8E4B0968-3942-46E3-AFF6-BB53F8297E8D}" srcOrd="6" destOrd="0" presId="urn:microsoft.com/office/officeart/2008/layout/AscendingPictureAccentProcess"/>
    <dgm:cxn modelId="{ECD33127-50D1-404A-A433-CDDF16A94903}" type="presParOf" srcId="{88F04073-D32A-4632-B185-B3421F0731F9}" destId="{66B9239E-79CF-44C3-8570-AAB73BD41BC3}" srcOrd="7" destOrd="0" presId="urn:microsoft.com/office/officeart/2008/layout/AscendingPictureAccentProcess"/>
    <dgm:cxn modelId="{BF7702F7-1DFD-4DF5-B46D-FBB673556B7A}" type="presParOf" srcId="{88F04073-D32A-4632-B185-B3421F0731F9}" destId="{119879B2-7A7A-4807-AC58-482AAC49B31D}" srcOrd="8" destOrd="0" presId="urn:microsoft.com/office/officeart/2008/layout/AscendingPictureAccentProcess"/>
    <dgm:cxn modelId="{5EFBBF14-01D6-44D1-998B-51ACEC3F467E}" type="presParOf" srcId="{88F04073-D32A-4632-B185-B3421F0731F9}" destId="{BE18E8BC-D98F-4978-A4F1-98E55F78FD9F}" srcOrd="9" destOrd="0" presId="urn:microsoft.com/office/officeart/2008/layout/AscendingPictureAccentProcess"/>
    <dgm:cxn modelId="{83A46307-BD24-40AF-B140-8A6B3D530C07}" type="presParOf" srcId="{88F04073-D32A-4632-B185-B3421F0731F9}" destId="{11985F44-F688-4E4E-9B16-801FB572C333}" srcOrd="10" destOrd="0" presId="urn:microsoft.com/office/officeart/2008/layout/AscendingPictureAccentProcess"/>
    <dgm:cxn modelId="{4A87B129-00DC-40EB-83B8-52F3D50BF179}" type="presParOf" srcId="{88F04073-D32A-4632-B185-B3421F0731F9}" destId="{12F79F20-B6BC-40B3-9635-DE299CAF9549}" srcOrd="11" destOrd="0" presId="urn:microsoft.com/office/officeart/2008/layout/AscendingPictureAccentProcess"/>
    <dgm:cxn modelId="{C45B521F-6F46-49CF-A9E5-932824946ED5}" type="presParOf" srcId="{12F79F20-B6BC-40B3-9635-DE299CAF9549}" destId="{847CD205-AB1E-4F7E-AB5E-62EBC320B552}" srcOrd="0" destOrd="0" presId="urn:microsoft.com/office/officeart/2008/layout/AscendingPictureAccentProcess"/>
    <dgm:cxn modelId="{775A2B15-14C0-4035-9150-D54B51FEC393}" type="presParOf" srcId="{88F04073-D32A-4632-B185-B3421F0731F9}" destId="{8C8B9CD6-FE39-4515-84D3-2047D0CFAF79}" srcOrd="12" destOrd="0" presId="urn:microsoft.com/office/officeart/2008/layout/AscendingPictureAccentProcess"/>
    <dgm:cxn modelId="{65553AB4-144F-4B47-841A-DBBA26048EC7}" type="presParOf" srcId="{88F04073-D32A-4632-B185-B3421F0731F9}" destId="{E42FAD8D-72C9-4F93-96A8-56E6AB1CE21C}" srcOrd="13" destOrd="0" presId="urn:microsoft.com/office/officeart/2008/layout/AscendingPictureAccentProcess"/>
    <dgm:cxn modelId="{530CDA0C-C8B3-44FD-BBD4-FA2742AADE81}" type="presParOf" srcId="{E42FAD8D-72C9-4F93-96A8-56E6AB1CE21C}" destId="{246D7913-C868-4D70-A093-3766DFBD8E71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732FD-A497-4FFF-9476-AA3245FC4A07}">
      <dsp:nvSpPr>
        <dsp:cNvPr id="0" name=""/>
        <dsp:cNvSpPr/>
      </dsp:nvSpPr>
      <dsp:spPr>
        <a:xfrm rot="10800000">
          <a:off x="776560" y="45"/>
          <a:ext cx="2917463" cy="1668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573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err="1" smtClean="0">
              <a:solidFill>
                <a:schemeClr val="bg1"/>
              </a:solidFill>
            </a:rPr>
            <a:t>Остепененность</a:t>
          </a:r>
          <a:r>
            <a:rPr lang="ru-RU" sz="1200" i="1" kern="1200" dirty="0" smtClean="0">
              <a:solidFill>
                <a:schemeClr val="bg1"/>
              </a:solidFill>
            </a:rPr>
            <a:t> ППС- 38,5%</a:t>
          </a:r>
          <a:endParaRPr lang="ru-RU" sz="1200" kern="1200" dirty="0">
            <a:solidFill>
              <a:schemeClr val="bg1"/>
            </a:solidFill>
          </a:endParaRPr>
        </a:p>
      </dsp:txBody>
      <dsp:txXfrm rot="10800000">
        <a:off x="818270" y="45"/>
        <a:ext cx="2875753" cy="166842"/>
      </dsp:txXfrm>
    </dsp:sp>
    <dsp:sp modelId="{BA1A34C7-CEE5-4314-AB14-0BA570EB52F8}">
      <dsp:nvSpPr>
        <dsp:cNvPr id="0" name=""/>
        <dsp:cNvSpPr/>
      </dsp:nvSpPr>
      <dsp:spPr>
        <a:xfrm>
          <a:off x="693139" y="45"/>
          <a:ext cx="166842" cy="16684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503142-ABE5-4FF5-B019-C6DB119E62C1}">
      <dsp:nvSpPr>
        <dsp:cNvPr id="0" name=""/>
        <dsp:cNvSpPr/>
      </dsp:nvSpPr>
      <dsp:spPr>
        <a:xfrm rot="10800000">
          <a:off x="776560" y="208598"/>
          <a:ext cx="2917463" cy="1668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573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chemeClr val="bg1"/>
              </a:solidFill>
            </a:rPr>
            <a:t>к 2023 году 50% </a:t>
          </a:r>
          <a:endParaRPr lang="ru-RU" sz="1200" kern="1200" dirty="0">
            <a:solidFill>
              <a:schemeClr val="bg1"/>
            </a:solidFill>
          </a:endParaRPr>
        </a:p>
      </dsp:txBody>
      <dsp:txXfrm rot="10800000">
        <a:off x="818270" y="208598"/>
        <a:ext cx="2875753" cy="166842"/>
      </dsp:txXfrm>
    </dsp:sp>
    <dsp:sp modelId="{BFB42DF9-99A1-41F8-BF0B-636C5FBC6A9A}">
      <dsp:nvSpPr>
        <dsp:cNvPr id="0" name=""/>
        <dsp:cNvSpPr/>
      </dsp:nvSpPr>
      <dsp:spPr>
        <a:xfrm>
          <a:off x="693139" y="208598"/>
          <a:ext cx="166842" cy="16684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7E338-183E-4CAE-86DF-B63CA63F9CF8}">
      <dsp:nvSpPr>
        <dsp:cNvPr id="0" name=""/>
        <dsp:cNvSpPr/>
      </dsp:nvSpPr>
      <dsp:spPr>
        <a:xfrm>
          <a:off x="1488509" y="1575668"/>
          <a:ext cx="99904" cy="9990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F83C05-9428-4993-A4A9-CB59C9E57D5A}">
      <dsp:nvSpPr>
        <dsp:cNvPr id="0" name=""/>
        <dsp:cNvSpPr/>
      </dsp:nvSpPr>
      <dsp:spPr>
        <a:xfrm>
          <a:off x="1400993" y="1715917"/>
          <a:ext cx="99904" cy="99904"/>
        </a:xfrm>
        <a:prstGeom prst="ellipse">
          <a:avLst/>
        </a:prstGeom>
        <a:solidFill>
          <a:schemeClr val="accent4">
            <a:hueOff val="1155077"/>
            <a:satOff val="-5330"/>
            <a:lumOff val="196"/>
            <a:alphaOff val="0"/>
          </a:schemeClr>
        </a:solidFill>
        <a:ln w="6350" cap="flat" cmpd="sng" algn="ctr">
          <a:solidFill>
            <a:schemeClr val="accent4">
              <a:hueOff val="1155077"/>
              <a:satOff val="-5330"/>
              <a:lumOff val="196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962C96-524E-4B5F-85D4-834A2290A12D}">
      <dsp:nvSpPr>
        <dsp:cNvPr id="0" name=""/>
        <dsp:cNvSpPr/>
      </dsp:nvSpPr>
      <dsp:spPr>
        <a:xfrm>
          <a:off x="1296693" y="1837343"/>
          <a:ext cx="99904" cy="99904"/>
        </a:xfrm>
        <a:prstGeom prst="ellipse">
          <a:avLst/>
        </a:prstGeom>
        <a:solidFill>
          <a:schemeClr val="accent4">
            <a:hueOff val="2310154"/>
            <a:satOff val="-10660"/>
            <a:lumOff val="392"/>
            <a:alphaOff val="0"/>
          </a:schemeClr>
        </a:solidFill>
        <a:ln w="6350" cap="flat" cmpd="sng" algn="ctr">
          <a:solidFill>
            <a:schemeClr val="accent4">
              <a:hueOff val="2310154"/>
              <a:satOff val="-10660"/>
              <a:lumOff val="392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BBA4F4-1587-4CCB-8749-E211B704AA7D}">
      <dsp:nvSpPr>
        <dsp:cNvPr id="0" name=""/>
        <dsp:cNvSpPr/>
      </dsp:nvSpPr>
      <dsp:spPr>
        <a:xfrm>
          <a:off x="1421373" y="164161"/>
          <a:ext cx="99904" cy="99904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635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DAC7E-F835-49C4-844F-1482FB9FCA06}">
      <dsp:nvSpPr>
        <dsp:cNvPr id="0" name=""/>
        <dsp:cNvSpPr/>
      </dsp:nvSpPr>
      <dsp:spPr>
        <a:xfrm>
          <a:off x="1554846" y="84624"/>
          <a:ext cx="99904" cy="99904"/>
        </a:xfrm>
        <a:prstGeom prst="ellipse">
          <a:avLst/>
        </a:prstGeom>
        <a:solidFill>
          <a:schemeClr val="accent4">
            <a:hueOff val="4620308"/>
            <a:satOff val="-21319"/>
            <a:lumOff val="784"/>
            <a:alphaOff val="0"/>
          </a:schemeClr>
        </a:solidFill>
        <a:ln w="6350" cap="flat" cmpd="sng" algn="ctr">
          <a:solidFill>
            <a:schemeClr val="accent4">
              <a:hueOff val="4620308"/>
              <a:satOff val="-21319"/>
              <a:lumOff val="784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6760CC-FFAC-47CA-AF44-692D0498D15A}">
      <dsp:nvSpPr>
        <dsp:cNvPr id="0" name=""/>
        <dsp:cNvSpPr/>
      </dsp:nvSpPr>
      <dsp:spPr>
        <a:xfrm>
          <a:off x="1687918" y="5088"/>
          <a:ext cx="99904" cy="99904"/>
        </a:xfrm>
        <a:prstGeom prst="ellipse">
          <a:avLst/>
        </a:prstGeom>
        <a:solidFill>
          <a:schemeClr val="accent4">
            <a:hueOff val="5775385"/>
            <a:satOff val="-26649"/>
            <a:lumOff val="981"/>
            <a:alphaOff val="0"/>
          </a:schemeClr>
        </a:solidFill>
        <a:ln w="6350" cap="flat" cmpd="sng" algn="ctr">
          <a:solidFill>
            <a:schemeClr val="accent4">
              <a:hueOff val="5775385"/>
              <a:satOff val="-26649"/>
              <a:lumOff val="981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B0968-3942-46E3-AFF6-BB53F8297E8D}">
      <dsp:nvSpPr>
        <dsp:cNvPr id="0" name=""/>
        <dsp:cNvSpPr/>
      </dsp:nvSpPr>
      <dsp:spPr>
        <a:xfrm>
          <a:off x="1820991" y="84624"/>
          <a:ext cx="99904" cy="99904"/>
        </a:xfrm>
        <a:prstGeom prst="ellipse">
          <a:avLst/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 w="6350" cap="flat" cmpd="sng" algn="ctr">
          <a:solidFill>
            <a:schemeClr val="accent4">
              <a:hueOff val="6930462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B9239E-79CF-44C3-8570-AAB73BD41BC3}">
      <dsp:nvSpPr>
        <dsp:cNvPr id="0" name=""/>
        <dsp:cNvSpPr/>
      </dsp:nvSpPr>
      <dsp:spPr>
        <a:xfrm>
          <a:off x="1954463" y="164161"/>
          <a:ext cx="99904" cy="99904"/>
        </a:xfrm>
        <a:prstGeom prst="ellipse">
          <a:avLst/>
        </a:prstGeom>
        <a:solidFill>
          <a:schemeClr val="accent4">
            <a:hueOff val="8085539"/>
            <a:satOff val="-37308"/>
            <a:lumOff val="1373"/>
            <a:alphaOff val="0"/>
          </a:schemeClr>
        </a:solidFill>
        <a:ln w="6350" cap="flat" cmpd="sng" algn="ctr">
          <a:solidFill>
            <a:schemeClr val="accent4">
              <a:hueOff val="8085539"/>
              <a:satOff val="-37308"/>
              <a:lumOff val="1373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879B2-7A7A-4807-AC58-482AAC49B31D}">
      <dsp:nvSpPr>
        <dsp:cNvPr id="0" name=""/>
        <dsp:cNvSpPr/>
      </dsp:nvSpPr>
      <dsp:spPr>
        <a:xfrm>
          <a:off x="1687918" y="172910"/>
          <a:ext cx="99904" cy="99904"/>
        </a:xfrm>
        <a:prstGeom prst="ellipse">
          <a:avLst/>
        </a:prstGeom>
        <a:solidFill>
          <a:schemeClr val="accent4">
            <a:hueOff val="9240616"/>
            <a:satOff val="-42638"/>
            <a:lumOff val="1569"/>
            <a:alphaOff val="0"/>
          </a:schemeClr>
        </a:solidFill>
        <a:ln w="6350" cap="flat" cmpd="sng" algn="ctr">
          <a:solidFill>
            <a:schemeClr val="accent4">
              <a:hueOff val="9240616"/>
              <a:satOff val="-42638"/>
              <a:lumOff val="1569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18E8BC-D98F-4978-A4F1-98E55F78FD9F}">
      <dsp:nvSpPr>
        <dsp:cNvPr id="0" name=""/>
        <dsp:cNvSpPr/>
      </dsp:nvSpPr>
      <dsp:spPr>
        <a:xfrm>
          <a:off x="1687918" y="340732"/>
          <a:ext cx="99904" cy="99904"/>
        </a:xfrm>
        <a:prstGeom prst="ellipse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85F44-F688-4E4E-9B16-801FB572C333}">
      <dsp:nvSpPr>
        <dsp:cNvPr id="0" name=""/>
        <dsp:cNvSpPr/>
      </dsp:nvSpPr>
      <dsp:spPr>
        <a:xfrm>
          <a:off x="875096" y="2202259"/>
          <a:ext cx="2154738" cy="57796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086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>
              <a:solidFill>
                <a:schemeClr val="tx1"/>
              </a:solidFill>
            </a:rPr>
            <a:t>в 2019г.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smtClean="0">
              <a:solidFill>
                <a:schemeClr val="tx1"/>
              </a:solidFill>
            </a:rPr>
            <a:t>6 600 тыс.тенге</a:t>
          </a:r>
          <a:endParaRPr lang="ru-RU" sz="1400" b="1" i="1" kern="1200" dirty="0">
            <a:solidFill>
              <a:schemeClr val="tx1"/>
            </a:solidFill>
          </a:endParaRPr>
        </a:p>
      </dsp:txBody>
      <dsp:txXfrm>
        <a:off x="903310" y="2230473"/>
        <a:ext cx="2098310" cy="521536"/>
      </dsp:txXfrm>
    </dsp:sp>
    <dsp:sp modelId="{847CD205-AB1E-4F7E-AB5E-62EBC320B552}">
      <dsp:nvSpPr>
        <dsp:cNvPr id="0" name=""/>
        <dsp:cNvSpPr/>
      </dsp:nvSpPr>
      <dsp:spPr>
        <a:xfrm>
          <a:off x="277668" y="1635960"/>
          <a:ext cx="999044" cy="99897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8B9CD6-FE39-4515-84D3-2047D0CFAF79}">
      <dsp:nvSpPr>
        <dsp:cNvPr id="0" name=""/>
        <dsp:cNvSpPr/>
      </dsp:nvSpPr>
      <dsp:spPr>
        <a:xfrm>
          <a:off x="1785825" y="1071781"/>
          <a:ext cx="2154738" cy="577964"/>
        </a:xfrm>
        <a:prstGeom prst="round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086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</a:rPr>
            <a:t>к 2023 г.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*</a:t>
          </a:r>
          <a:endParaRPr lang="ru-RU" sz="1600" b="1" i="1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</a:rPr>
            <a:t>26 500 </a:t>
          </a:r>
          <a:r>
            <a:rPr lang="ru-RU" sz="1400" b="1" i="1" kern="1200" dirty="0" err="1" smtClean="0">
              <a:solidFill>
                <a:schemeClr val="tx1"/>
              </a:solidFill>
            </a:rPr>
            <a:t>тыс.тенге</a:t>
          </a:r>
          <a:endParaRPr lang="ru-RU" sz="1400" b="1" i="1" kern="1200" dirty="0">
            <a:solidFill>
              <a:schemeClr val="tx1"/>
            </a:solidFill>
          </a:endParaRPr>
        </a:p>
      </dsp:txBody>
      <dsp:txXfrm>
        <a:off x="1814039" y="1099995"/>
        <a:ext cx="2098310" cy="521536"/>
      </dsp:txXfrm>
    </dsp:sp>
    <dsp:sp modelId="{246D7913-C868-4D70-A093-3766DFBD8E71}">
      <dsp:nvSpPr>
        <dsp:cNvPr id="0" name=""/>
        <dsp:cNvSpPr/>
      </dsp:nvSpPr>
      <dsp:spPr>
        <a:xfrm>
          <a:off x="1188396" y="505482"/>
          <a:ext cx="999044" cy="99897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7E338-183E-4CAE-86DF-B63CA63F9CF8}">
      <dsp:nvSpPr>
        <dsp:cNvPr id="0" name=""/>
        <dsp:cNvSpPr/>
      </dsp:nvSpPr>
      <dsp:spPr>
        <a:xfrm>
          <a:off x="1317424" y="1604284"/>
          <a:ext cx="89481" cy="894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F83C05-9428-4993-A4A9-CB59C9E57D5A}">
      <dsp:nvSpPr>
        <dsp:cNvPr id="0" name=""/>
        <dsp:cNvSpPr/>
      </dsp:nvSpPr>
      <dsp:spPr>
        <a:xfrm>
          <a:off x="1239038" y="1729901"/>
          <a:ext cx="89481" cy="894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962C96-524E-4B5F-85D4-834A2290A12D}">
      <dsp:nvSpPr>
        <dsp:cNvPr id="0" name=""/>
        <dsp:cNvSpPr/>
      </dsp:nvSpPr>
      <dsp:spPr>
        <a:xfrm>
          <a:off x="1145619" y="1838659"/>
          <a:ext cx="89481" cy="8948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BBA4F4-1587-4CCB-8749-E211B704AA7D}">
      <dsp:nvSpPr>
        <dsp:cNvPr id="0" name=""/>
        <dsp:cNvSpPr/>
      </dsp:nvSpPr>
      <dsp:spPr>
        <a:xfrm>
          <a:off x="1257292" y="340034"/>
          <a:ext cx="89481" cy="8948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FDAC7E-F835-49C4-844F-1482FB9FCA06}">
      <dsp:nvSpPr>
        <dsp:cNvPr id="0" name=""/>
        <dsp:cNvSpPr/>
      </dsp:nvSpPr>
      <dsp:spPr>
        <a:xfrm>
          <a:off x="1376840" y="268795"/>
          <a:ext cx="89481" cy="8948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6760CC-FFAC-47CA-AF44-692D0498D15A}">
      <dsp:nvSpPr>
        <dsp:cNvPr id="0" name=""/>
        <dsp:cNvSpPr/>
      </dsp:nvSpPr>
      <dsp:spPr>
        <a:xfrm>
          <a:off x="1496030" y="197556"/>
          <a:ext cx="89481" cy="894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4B0968-3942-46E3-AFF6-BB53F8297E8D}">
      <dsp:nvSpPr>
        <dsp:cNvPr id="0" name=""/>
        <dsp:cNvSpPr/>
      </dsp:nvSpPr>
      <dsp:spPr>
        <a:xfrm>
          <a:off x="1615220" y="268795"/>
          <a:ext cx="89481" cy="894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B9239E-79CF-44C3-8570-AAB73BD41BC3}">
      <dsp:nvSpPr>
        <dsp:cNvPr id="0" name=""/>
        <dsp:cNvSpPr/>
      </dsp:nvSpPr>
      <dsp:spPr>
        <a:xfrm>
          <a:off x="1734767" y="340034"/>
          <a:ext cx="89481" cy="8948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9879B2-7A7A-4807-AC58-482AAC49B31D}">
      <dsp:nvSpPr>
        <dsp:cNvPr id="0" name=""/>
        <dsp:cNvSpPr/>
      </dsp:nvSpPr>
      <dsp:spPr>
        <a:xfrm>
          <a:off x="1496030" y="347870"/>
          <a:ext cx="89481" cy="8948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18E8BC-D98F-4978-A4F1-98E55F78FD9F}">
      <dsp:nvSpPr>
        <dsp:cNvPr id="0" name=""/>
        <dsp:cNvSpPr/>
      </dsp:nvSpPr>
      <dsp:spPr>
        <a:xfrm>
          <a:off x="1496030" y="498184"/>
          <a:ext cx="89481" cy="8948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985F44-F688-4E4E-9B16-801FB572C333}">
      <dsp:nvSpPr>
        <dsp:cNvPr id="0" name=""/>
        <dsp:cNvSpPr/>
      </dsp:nvSpPr>
      <dsp:spPr>
        <a:xfrm>
          <a:off x="768006" y="2165506"/>
          <a:ext cx="1929943" cy="5176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8505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</a:rPr>
            <a:t>в 2019г.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</a:rPr>
            <a:t>1 200 </a:t>
          </a:r>
          <a:r>
            <a:rPr lang="ru-RU" sz="1400" b="1" i="1" kern="1200" dirty="0" err="1" smtClean="0">
              <a:solidFill>
                <a:schemeClr val="tx1"/>
              </a:solidFill>
            </a:rPr>
            <a:t>тыс.тенге</a:t>
          </a:r>
          <a:endParaRPr lang="ru-RU" sz="1400" b="1" i="1" kern="1200" dirty="0">
            <a:solidFill>
              <a:schemeClr val="tx1"/>
            </a:solidFill>
          </a:endParaRPr>
        </a:p>
      </dsp:txBody>
      <dsp:txXfrm>
        <a:off x="793276" y="2190776"/>
        <a:ext cx="1879403" cy="467128"/>
      </dsp:txXfrm>
    </dsp:sp>
    <dsp:sp modelId="{847CD205-AB1E-4F7E-AB5E-62EBC320B552}">
      <dsp:nvSpPr>
        <dsp:cNvPr id="0" name=""/>
        <dsp:cNvSpPr/>
      </dsp:nvSpPr>
      <dsp:spPr>
        <a:xfrm>
          <a:off x="232905" y="1658286"/>
          <a:ext cx="894817" cy="89475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C8B9CD6-FE39-4515-84D3-2047D0CFAF79}">
      <dsp:nvSpPr>
        <dsp:cNvPr id="0" name=""/>
        <dsp:cNvSpPr/>
      </dsp:nvSpPr>
      <dsp:spPr>
        <a:xfrm>
          <a:off x="1583722" y="1152966"/>
          <a:ext cx="1929943" cy="51766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8505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</a:rPr>
            <a:t>к 2023 г.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*</a:t>
          </a:r>
          <a:endParaRPr lang="ru-RU" sz="1600" b="1" i="1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</a:rPr>
            <a:t>24 250 </a:t>
          </a:r>
          <a:r>
            <a:rPr lang="ru-RU" sz="1400" b="1" i="1" kern="1200" dirty="0" err="1" smtClean="0">
              <a:solidFill>
                <a:schemeClr val="tx1"/>
              </a:solidFill>
            </a:rPr>
            <a:t>тыс.тенге</a:t>
          </a:r>
          <a:endParaRPr lang="ru-RU" sz="1400" b="1" i="1" kern="1200" dirty="0">
            <a:solidFill>
              <a:schemeClr val="tx1"/>
            </a:solidFill>
          </a:endParaRPr>
        </a:p>
      </dsp:txBody>
      <dsp:txXfrm>
        <a:off x="1608992" y="1178236"/>
        <a:ext cx="1879403" cy="467128"/>
      </dsp:txXfrm>
    </dsp:sp>
    <dsp:sp modelId="{246D7913-C868-4D70-A093-3766DFBD8E71}">
      <dsp:nvSpPr>
        <dsp:cNvPr id="0" name=""/>
        <dsp:cNvSpPr/>
      </dsp:nvSpPr>
      <dsp:spPr>
        <a:xfrm>
          <a:off x="1048621" y="645746"/>
          <a:ext cx="894817" cy="89475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7E338-183E-4CAE-86DF-B63CA63F9CF8}">
      <dsp:nvSpPr>
        <dsp:cNvPr id="0" name=""/>
        <dsp:cNvSpPr/>
      </dsp:nvSpPr>
      <dsp:spPr>
        <a:xfrm>
          <a:off x="1343181" y="1508176"/>
          <a:ext cx="91231" cy="9123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F83C05-9428-4993-A4A9-CB59C9E57D5A}">
      <dsp:nvSpPr>
        <dsp:cNvPr id="0" name=""/>
        <dsp:cNvSpPr/>
      </dsp:nvSpPr>
      <dsp:spPr>
        <a:xfrm>
          <a:off x="1263262" y="1636249"/>
          <a:ext cx="91231" cy="91231"/>
        </a:xfrm>
        <a:prstGeom prst="ellipse">
          <a:avLst/>
        </a:prstGeom>
        <a:solidFill>
          <a:schemeClr val="accent5">
            <a:hueOff val="-817038"/>
            <a:satOff val="-1136"/>
            <a:lumOff val="-43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962C96-524E-4B5F-85D4-834A2290A12D}">
      <dsp:nvSpPr>
        <dsp:cNvPr id="0" name=""/>
        <dsp:cNvSpPr/>
      </dsp:nvSpPr>
      <dsp:spPr>
        <a:xfrm>
          <a:off x="1168017" y="1747133"/>
          <a:ext cx="91231" cy="91231"/>
        </a:xfrm>
        <a:prstGeom prst="ellipse">
          <a:avLst/>
        </a:prstGeom>
        <a:solidFill>
          <a:schemeClr val="accent5">
            <a:hueOff val="-1634077"/>
            <a:satOff val="-2273"/>
            <a:lumOff val="-87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BBA4F4-1587-4CCB-8749-E211B704AA7D}">
      <dsp:nvSpPr>
        <dsp:cNvPr id="0" name=""/>
        <dsp:cNvSpPr/>
      </dsp:nvSpPr>
      <dsp:spPr>
        <a:xfrm>
          <a:off x="1281874" y="219208"/>
          <a:ext cx="91231" cy="91231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FDAC7E-F835-49C4-844F-1482FB9FCA06}">
      <dsp:nvSpPr>
        <dsp:cNvPr id="0" name=""/>
        <dsp:cNvSpPr/>
      </dsp:nvSpPr>
      <dsp:spPr>
        <a:xfrm>
          <a:off x="1403759" y="146577"/>
          <a:ext cx="91231" cy="91231"/>
        </a:xfrm>
        <a:prstGeom prst="ellipse">
          <a:avLst/>
        </a:prstGeom>
        <a:solidFill>
          <a:schemeClr val="accent5">
            <a:hueOff val="-3268154"/>
            <a:satOff val="-4546"/>
            <a:lumOff val="-17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6760CC-FFAC-47CA-AF44-692D0498D15A}">
      <dsp:nvSpPr>
        <dsp:cNvPr id="0" name=""/>
        <dsp:cNvSpPr/>
      </dsp:nvSpPr>
      <dsp:spPr>
        <a:xfrm>
          <a:off x="1525279" y="73945"/>
          <a:ext cx="91231" cy="91231"/>
        </a:xfrm>
        <a:prstGeom prst="ellipse">
          <a:avLst/>
        </a:prstGeom>
        <a:solidFill>
          <a:schemeClr val="accent5">
            <a:hueOff val="-4085192"/>
            <a:satOff val="-5682"/>
            <a:lumOff val="-217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4B0968-3942-46E3-AFF6-BB53F8297E8D}">
      <dsp:nvSpPr>
        <dsp:cNvPr id="0" name=""/>
        <dsp:cNvSpPr/>
      </dsp:nvSpPr>
      <dsp:spPr>
        <a:xfrm>
          <a:off x="1646799" y="146577"/>
          <a:ext cx="91231" cy="91231"/>
        </a:xfrm>
        <a:prstGeom prst="ellipse">
          <a:avLst/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B9239E-79CF-44C3-8570-AAB73BD41BC3}">
      <dsp:nvSpPr>
        <dsp:cNvPr id="0" name=""/>
        <dsp:cNvSpPr/>
      </dsp:nvSpPr>
      <dsp:spPr>
        <a:xfrm>
          <a:off x="1768684" y="219208"/>
          <a:ext cx="91231" cy="91231"/>
        </a:xfrm>
        <a:prstGeom prst="ellipse">
          <a:avLst/>
        </a:prstGeom>
        <a:solidFill>
          <a:schemeClr val="accent5">
            <a:hueOff val="-5719269"/>
            <a:satOff val="-7955"/>
            <a:lumOff val="-30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9879B2-7A7A-4807-AC58-482AAC49B31D}">
      <dsp:nvSpPr>
        <dsp:cNvPr id="0" name=""/>
        <dsp:cNvSpPr/>
      </dsp:nvSpPr>
      <dsp:spPr>
        <a:xfrm>
          <a:off x="1525279" y="227198"/>
          <a:ext cx="91231" cy="91231"/>
        </a:xfrm>
        <a:prstGeom prst="ellipse">
          <a:avLst/>
        </a:prstGeom>
        <a:solidFill>
          <a:schemeClr val="accent5">
            <a:hueOff val="-6536307"/>
            <a:satOff val="-9092"/>
            <a:lumOff val="-348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18E8BC-D98F-4978-A4F1-98E55F78FD9F}">
      <dsp:nvSpPr>
        <dsp:cNvPr id="0" name=""/>
        <dsp:cNvSpPr/>
      </dsp:nvSpPr>
      <dsp:spPr>
        <a:xfrm>
          <a:off x="1525279" y="380450"/>
          <a:ext cx="91231" cy="91231"/>
        </a:xfrm>
        <a:prstGeom prst="ellipse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985F44-F688-4E4E-9B16-801FB572C333}">
      <dsp:nvSpPr>
        <dsp:cNvPr id="0" name=""/>
        <dsp:cNvSpPr/>
      </dsp:nvSpPr>
      <dsp:spPr>
        <a:xfrm>
          <a:off x="783021" y="2080370"/>
          <a:ext cx="1967675" cy="52778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6491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>
              <a:solidFill>
                <a:schemeClr val="tx1"/>
              </a:solidFill>
            </a:rPr>
            <a:t>в 2019г.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smtClean="0">
              <a:solidFill>
                <a:schemeClr val="tx1"/>
              </a:solidFill>
            </a:rPr>
            <a:t>5 500 тыс.тенге</a:t>
          </a:r>
          <a:endParaRPr lang="ru-RU" sz="1400" b="1" i="1" kern="1200" dirty="0">
            <a:solidFill>
              <a:schemeClr val="tx1"/>
            </a:solidFill>
          </a:endParaRPr>
        </a:p>
      </dsp:txBody>
      <dsp:txXfrm>
        <a:off x="808786" y="2106135"/>
        <a:ext cx="1916145" cy="476259"/>
      </dsp:txXfrm>
    </dsp:sp>
    <dsp:sp modelId="{847CD205-AB1E-4F7E-AB5E-62EBC320B552}">
      <dsp:nvSpPr>
        <dsp:cNvPr id="0" name=""/>
        <dsp:cNvSpPr/>
      </dsp:nvSpPr>
      <dsp:spPr>
        <a:xfrm>
          <a:off x="237458" y="1563233"/>
          <a:ext cx="912312" cy="91225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C8B9CD6-FE39-4515-84D3-2047D0CFAF79}">
      <dsp:nvSpPr>
        <dsp:cNvPr id="0" name=""/>
        <dsp:cNvSpPr/>
      </dsp:nvSpPr>
      <dsp:spPr>
        <a:xfrm>
          <a:off x="1614685" y="1048034"/>
          <a:ext cx="1967675" cy="527789"/>
        </a:xfrm>
        <a:prstGeom prst="round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6491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</a:rPr>
            <a:t>к 2023 г.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*</a:t>
          </a:r>
          <a:endParaRPr lang="ru-RU" sz="1600" b="1" i="1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</a:rPr>
            <a:t>18 650 </a:t>
          </a:r>
          <a:r>
            <a:rPr lang="ru-RU" sz="1400" b="1" i="1" kern="1200" dirty="0" err="1" smtClean="0">
              <a:solidFill>
                <a:schemeClr val="tx1"/>
              </a:solidFill>
            </a:rPr>
            <a:t>тыс.тенге</a:t>
          </a:r>
          <a:endParaRPr lang="ru-RU" sz="1400" b="1" i="1" kern="1200" dirty="0">
            <a:solidFill>
              <a:schemeClr val="tx1"/>
            </a:solidFill>
          </a:endParaRPr>
        </a:p>
      </dsp:txBody>
      <dsp:txXfrm>
        <a:off x="1640450" y="1073799"/>
        <a:ext cx="1916145" cy="476259"/>
      </dsp:txXfrm>
    </dsp:sp>
    <dsp:sp modelId="{246D7913-C868-4D70-A093-3766DFBD8E71}">
      <dsp:nvSpPr>
        <dsp:cNvPr id="0" name=""/>
        <dsp:cNvSpPr/>
      </dsp:nvSpPr>
      <dsp:spPr>
        <a:xfrm>
          <a:off x="1069122" y="530897"/>
          <a:ext cx="912312" cy="91225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941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6C6ED994-8283-40D5-9B1A-B80502E75338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941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08A0C97D-4CDC-4F58-9B51-CE8532D62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308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8693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1" y="1"/>
            <a:ext cx="2949099" cy="498693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AB837E-F14F-4F0D-9DA8-CF1083F13E63}" type="datetimeFigureOut">
              <a:rPr lang="ru-RU"/>
              <a:pPr>
                <a:defRPr/>
              </a:pPr>
              <a:t>28.12.2021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6"/>
          </a:xfrm>
          <a:prstGeom prst="rect">
            <a:avLst/>
          </a:prstGeom>
        </p:spPr>
        <p:txBody>
          <a:bodyPr vert="horz" lIns="91550" tIns="45775" rIns="91550" bIns="45775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8"/>
            <a:ext cx="2949099" cy="498692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1" y="9440648"/>
            <a:ext cx="2949099" cy="498692"/>
          </a:xfrm>
          <a:prstGeom prst="rect">
            <a:avLst/>
          </a:prstGeom>
        </p:spPr>
        <p:txBody>
          <a:bodyPr vert="horz" wrap="square" lIns="91550" tIns="45775" rIns="91550" bIns="4577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2752BC-06E6-406C-97EA-BE7291407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00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752BC-06E6-406C-97EA-BE729140775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079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400" b="1">
                <a:solidFill>
                  <a:srgbClr val="0033CC"/>
                </a:solidFill>
                <a:latin typeface="Arial" charset="0"/>
              </a:rPr>
              <a:t>What volume of rubble covers in construction</a:t>
            </a:r>
            <a:r>
              <a:rPr lang="ru-RU" altLang="en-US" sz="1400" b="1">
                <a:solidFill>
                  <a:srgbClr val="0033CC"/>
                </a:solidFill>
                <a:latin typeface="Arial" charset="0"/>
              </a:rPr>
              <a:t>?</a:t>
            </a:r>
          </a:p>
          <a:p>
            <a:pPr eaLnBrk="1" hangingPunct="1">
              <a:spcBef>
                <a:spcPct val="0"/>
              </a:spcBef>
            </a:pPr>
            <a:endParaRPr lang="ru-RU" altLang="en-US" sz="1400" b="1">
              <a:solidFill>
                <a:srgbClr val="0033CC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srgbClr val="FF0066"/>
                </a:solidFill>
                <a:latin typeface="Arial" charset="0"/>
              </a:rPr>
              <a:t>The proportion of rubble in the bearing and enclosing structures of buildings is</a:t>
            </a:r>
            <a:r>
              <a:rPr lang="ru-RU" altLang="en-US" smtClean="0">
                <a:latin typeface="Arial" charset="0"/>
              </a:rPr>
              <a:t> </a:t>
            </a:r>
            <a:r>
              <a:rPr lang="ru-RU" altLang="en-US" smtClean="0">
                <a:solidFill>
                  <a:srgbClr val="FF0066"/>
                </a:solidFill>
                <a:latin typeface="Arial" charset="0"/>
              </a:rPr>
              <a:t>65 - 70%</a:t>
            </a:r>
            <a:r>
              <a:rPr lang="ru-RU" altLang="en-US" smtClean="0">
                <a:latin typeface="Arial" charset="0"/>
              </a:rPr>
              <a:t> </a:t>
            </a:r>
            <a:r>
              <a:rPr lang="en-US" altLang="en-US" smtClean="0">
                <a:latin typeface="Arial" charset="0"/>
              </a:rPr>
              <a:t>of the total volume of the building</a:t>
            </a:r>
            <a:r>
              <a:rPr lang="ru-RU" altLang="en-US" smtClean="0">
                <a:latin typeface="Arial" charset="0"/>
              </a:rPr>
              <a:t>, </a:t>
            </a:r>
            <a:r>
              <a:rPr lang="en-US" altLang="en-US" smtClean="0">
                <a:latin typeface="Arial" charset="0"/>
              </a:rPr>
              <a:t>and construction of roadway, sidewalks, alleys and so on reaches</a:t>
            </a:r>
            <a:r>
              <a:rPr lang="ru-RU" altLang="en-US" smtClean="0">
                <a:solidFill>
                  <a:srgbClr val="FF0066"/>
                </a:solidFill>
                <a:latin typeface="Arial" charset="0"/>
              </a:rPr>
              <a:t>75%.</a:t>
            </a:r>
          </a:p>
          <a:p>
            <a:pPr eaLnBrk="1" hangingPunct="1">
              <a:spcBef>
                <a:spcPct val="0"/>
              </a:spcBef>
            </a:pPr>
            <a:endParaRPr lang="ru-RU" altLang="en-US" smtClean="0">
              <a:solidFill>
                <a:srgbClr val="FF0066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en-US" b="1" smtClean="0"/>
              <a:t> </a:t>
            </a:r>
            <a:r>
              <a:rPr lang="en-US" altLang="en-US" smtClean="0"/>
              <a:t>Therefore, the global construction industry dire need of a light and durable artificial rubble that may be used</a:t>
            </a:r>
            <a:r>
              <a:rPr lang="ru-RU" altLang="en-US" smtClean="0"/>
              <a:t>: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en-US" smtClean="0">
                <a:solidFill>
                  <a:srgbClr val="0033CC"/>
                </a:solidFill>
              </a:rPr>
              <a:t>     1.</a:t>
            </a:r>
            <a:r>
              <a:rPr lang="ru-RU" altLang="en-US" smtClean="0"/>
              <a:t> </a:t>
            </a:r>
            <a:r>
              <a:rPr lang="en-US" altLang="en-US" smtClean="0"/>
              <a:t>As the filler for the production of thermal insulation, structural concrete with a view to designing and construction of energy efficient buildings and reduce their total consumption of materials</a:t>
            </a:r>
            <a:r>
              <a:rPr lang="ru-RU" altLang="en-US" smtClean="0"/>
              <a:t>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en-US" smtClean="0"/>
              <a:t>     </a:t>
            </a:r>
            <a:r>
              <a:rPr lang="ru-RU" altLang="en-US" smtClean="0">
                <a:solidFill>
                  <a:srgbClr val="0033CC"/>
                </a:solidFill>
              </a:rPr>
              <a:t>2.</a:t>
            </a:r>
            <a:r>
              <a:rPr lang="ru-RU" altLang="en-US" smtClean="0"/>
              <a:t> </a:t>
            </a:r>
            <a:r>
              <a:rPr lang="en-US" altLang="en-US" smtClean="0"/>
              <a:t>For use in the construction of roads, concrete bridges, tunnels, subways, sidewalks, alleys, parks and squares interyard, embankments etc</a:t>
            </a:r>
            <a:r>
              <a:rPr lang="ru-RU" altLang="en-US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ru-RU" altLang="en-US" smtClean="0">
                <a:solidFill>
                  <a:srgbClr val="0033CC"/>
                </a:solidFill>
              </a:rPr>
              <a:t>     3.</a:t>
            </a:r>
            <a:r>
              <a:rPr lang="ru-RU" altLang="en-US" smtClean="0"/>
              <a:t> </a:t>
            </a:r>
            <a:r>
              <a:rPr lang="en-US" altLang="en-US" smtClean="0"/>
              <a:t>As the bulk insulation material for thermal insulation of foundations, floors, blind area, exterior walls, intermediate floors and roofs</a:t>
            </a:r>
            <a:endParaRPr lang="en-US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551E04-FE1C-4ED2-BF49-D908E5011989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752BC-06E6-406C-97EA-BE729140775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175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752BC-06E6-406C-97EA-BE729140775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573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752BC-06E6-406C-97EA-BE729140775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17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752BC-06E6-406C-97EA-BE729140775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565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752BC-06E6-406C-97EA-BE729140775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565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752BC-06E6-406C-97EA-BE729140775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419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8268B-E569-4C2E-9ACA-7F3F5B347126}" type="datetimeFigureOut">
              <a:rPr lang="ru-RU"/>
              <a:pPr>
                <a:defRPr/>
              </a:pPr>
              <a:t>28.12.2021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F080B-E1F5-4A0D-929F-7D692F8EBB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4A44F-CEB6-4392-805A-330E5C20C631}" type="datetimeFigureOut">
              <a:rPr lang="ru-RU"/>
              <a:pPr>
                <a:defRPr/>
              </a:pPr>
              <a:t>28.12.2021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F5794-550D-45C7-BB53-B76531A0B0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0737E-6E62-41BA-BB19-51B7198BB6D1}" type="datetimeFigureOut">
              <a:rPr lang="ru-RU"/>
              <a:pPr>
                <a:defRPr/>
              </a:pPr>
              <a:t>28.12.2021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AD312-3A15-4D78-9D0E-48BA1020F0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DC77A-4E3C-4DCD-A6AF-C95D343CF713}" type="datetimeFigureOut">
              <a:rPr lang="ru-RU"/>
              <a:pPr>
                <a:defRPr/>
              </a:pPr>
              <a:t>28.12.2021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9B7E4-664E-406E-852A-DCDD1092F9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1CEF8-E5C5-4226-A5E3-62638E89D193}" type="datetimeFigureOut">
              <a:rPr lang="ru-RU"/>
              <a:pPr>
                <a:defRPr/>
              </a:pPr>
              <a:t>28.12.2021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C2804-C4E9-4922-BA4B-2B2B9360AA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3FAA7-965A-476E-B789-CE54FB3D7DD9}" type="datetimeFigureOut">
              <a:rPr lang="ru-RU"/>
              <a:pPr>
                <a:defRPr/>
              </a:pPr>
              <a:t>28.12.2021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087AE-8EC9-451F-84B3-13D407989D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A48D8-584F-44A6-9162-0C259016829E}" type="datetimeFigureOut">
              <a:rPr lang="ru-RU"/>
              <a:pPr>
                <a:defRPr/>
              </a:pPr>
              <a:t>28.12.2021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D884B-9427-468A-ADAC-77A550AAA4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9E29D-2588-40ED-9B7F-2036E1555BA1}" type="datetimeFigureOut">
              <a:rPr lang="ru-RU"/>
              <a:pPr>
                <a:defRPr/>
              </a:pPr>
              <a:t>28.12.2021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01D78-788B-4C67-A3C3-2C1E669F2B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C47CF-2DDE-48E4-9382-FEA5F36357F8}" type="datetimeFigureOut">
              <a:rPr lang="ru-RU"/>
              <a:pPr>
                <a:defRPr/>
              </a:pPr>
              <a:t>28.12.2021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13248-D625-4B47-A1F5-51B25FE16C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43297-96C7-4181-8355-AA443DAAA5C9}" type="datetimeFigureOut">
              <a:rPr lang="ru-RU"/>
              <a:pPr>
                <a:defRPr/>
              </a:pPr>
              <a:t>28.12.2021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F4B65-6915-4801-8873-5D6B19801C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F4565-A0BE-4171-9F7D-1380DB52FF81}" type="datetimeFigureOut">
              <a:rPr lang="ru-RU"/>
              <a:pPr>
                <a:defRPr/>
              </a:pPr>
              <a:t>28.12.2021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EB61C-D5B3-4C6B-B59C-7E5DD2E22D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238B09-DA5B-4145-81CD-B3411BE509FD}" type="datetimeFigureOut">
              <a:rPr lang="ru-RU"/>
              <a:pPr>
                <a:defRPr/>
              </a:pPr>
              <a:t>28.12.2021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1E17F0B-0FB1-44AF-823B-E464AFDA56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12.11.19ж\Стр.план ИТИ\Ертенге\Логотип\image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510" y="270651"/>
            <a:ext cx="1281702" cy="1281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1524000" y="2325688"/>
            <a:ext cx="9144000" cy="1798637"/>
          </a:xfrm>
          <a:prstGeom prst="rect">
            <a:avLst/>
          </a:prstGeom>
          <a:blipFill dpi="0" rotWithShape="1">
            <a:blip r:embed="rId6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9425" y="2476499"/>
            <a:ext cx="9144000" cy="1513609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ОСНОВНЫЕ НАПРАВЛЕНИЯ  </a:t>
            </a:r>
            <a:r>
              <a:rPr lang="ru-RU" sz="3200" b="1" dirty="0">
                <a:solidFill>
                  <a:schemeClr val="bg1"/>
                </a:solidFill>
                <a:latin typeface="+mn-lt"/>
              </a:rPr>
              <a:t>РАЗВИТИЯ </a:t>
            </a:r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ИНДУСТРИАЛЬНО-ТЕХНОЛОГИЧЕСКОГО ИНСТИТУТА  до 2023 года 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(с корректировкой 2021г.)</a:t>
            </a: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5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1842" y="6101795"/>
            <a:ext cx="2220913" cy="383099"/>
          </a:xfrm>
        </p:spPr>
        <p:txBody>
          <a:bodyPr/>
          <a:lstStyle/>
          <a:p>
            <a:pPr algn="l" eaLnBrk="1" hangingPunct="1"/>
            <a:r>
              <a:rPr lang="ru-RU" altLang="ru-RU" b="1" dirty="0" smtClean="0">
                <a:solidFill>
                  <a:srgbClr val="7E00C0"/>
                </a:solidFill>
              </a:rPr>
              <a:t>2020–2023 гг.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524000" y="5614988"/>
            <a:ext cx="9144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086725" y="5732463"/>
            <a:ext cx="31146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090009, </a:t>
            </a:r>
            <a:r>
              <a:rPr lang="ru-RU" sz="1200" dirty="0" err="1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г.Уральск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, </a:t>
            </a:r>
            <a:r>
              <a:rPr lang="ru-RU" sz="1200" dirty="0" err="1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ул.Жангир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 хана, 51/4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Тел.: +7 |711| 2516133;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e-mail: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zapkazatu@wkau.kz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       </a:t>
            </a:r>
            <a:r>
              <a:rPr lang="ru-RU" sz="1200" dirty="0" err="1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www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.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wkau.kz</a:t>
            </a:r>
            <a:endParaRPr lang="ru-RU" sz="1200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1524000" y="2209800"/>
            <a:ext cx="2171700" cy="4603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3632200" y="2209800"/>
            <a:ext cx="2171700" cy="444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740400" y="2208213"/>
            <a:ext cx="2171700" cy="460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7847013" y="2206625"/>
            <a:ext cx="2108200" cy="4603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9" name="Рисунок 1" descr="Описание: C:\Users\GAISIYEVICH\Desktop\ЭМБЛЕМАБҚАТУ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5312" y="283558"/>
            <a:ext cx="1116530" cy="126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24000" y="5732463"/>
            <a:ext cx="5348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en-US" b="1" dirty="0" smtClean="0">
                <a:solidFill>
                  <a:srgbClr val="7E00C0"/>
                </a:solidFill>
                <a:latin typeface="Arial" panose="020B0604020202020204" pitchFamily="34" charset="0"/>
              </a:rPr>
              <a:t>«Индустриально-технологический </a:t>
            </a:r>
            <a:r>
              <a:rPr lang="ru-RU" altLang="en-US" b="1" dirty="0">
                <a:solidFill>
                  <a:srgbClr val="7E00C0"/>
                </a:solidFill>
                <a:latin typeface="Arial" panose="020B0604020202020204" pitchFamily="34" charset="0"/>
              </a:rPr>
              <a:t>институт»</a:t>
            </a:r>
            <a:endParaRPr lang="ru-RU" dirty="0">
              <a:solidFill>
                <a:srgbClr val="7E00C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" t="8756" r="13036" b="35361"/>
          <a:stretch/>
        </p:blipFill>
        <p:spPr bwMode="auto">
          <a:xfrm>
            <a:off x="60324" y="925306"/>
            <a:ext cx="3478213" cy="110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" t="8755" r="7833" b="28509"/>
          <a:stretch/>
        </p:blipFill>
        <p:spPr bwMode="auto">
          <a:xfrm>
            <a:off x="4127501" y="1100119"/>
            <a:ext cx="3308350" cy="113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" t="8756" r="12603" b="34640"/>
          <a:stretch/>
        </p:blipFill>
        <p:spPr bwMode="auto">
          <a:xfrm>
            <a:off x="8583811" y="1060457"/>
            <a:ext cx="3370063" cy="1150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Стрелка влево 21"/>
          <p:cNvSpPr/>
          <p:nvPr/>
        </p:nvSpPr>
        <p:spPr>
          <a:xfrm rot="19525222">
            <a:off x="3048000" y="307975"/>
            <a:ext cx="474663" cy="4429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988" y="503238"/>
            <a:ext cx="30591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Высшая школа строительства и строительных материалов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7988" y="674043"/>
            <a:ext cx="33067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Высшая школа нефтяной, газовой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химической инженерии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93805" y="710763"/>
            <a:ext cx="31067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Высшая школа машиностроения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Стрелка влево 29"/>
          <p:cNvSpPr/>
          <p:nvPr/>
        </p:nvSpPr>
        <p:spPr>
          <a:xfrm rot="16200000">
            <a:off x="5856288" y="382588"/>
            <a:ext cx="200025" cy="4413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Стрелка влево 30"/>
          <p:cNvSpPr/>
          <p:nvPr/>
        </p:nvSpPr>
        <p:spPr>
          <a:xfrm rot="12443993">
            <a:off x="8659813" y="277813"/>
            <a:ext cx="461962" cy="4429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43288" y="160338"/>
            <a:ext cx="54673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Индустриально-технологический институт</a:t>
            </a:r>
            <a:endParaRPr lang="en-US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3081" name="AutoShape 15" descr="Картинки по запросу фото нефтегазовая отрасль казахста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2" name="AutoShape 17" descr="Картинки по запросу фото нефтегазовая отрасль казахстана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3" name="AutoShape 19" descr="Картинки по запросу фото нефтегазовая отрасль казахстана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4" name="Прямоугольник 32"/>
          <p:cNvSpPr>
            <a:spLocks noChangeArrowheads="1"/>
          </p:cNvSpPr>
          <p:nvPr/>
        </p:nvSpPr>
        <p:spPr bwMode="auto">
          <a:xfrm>
            <a:off x="50800" y="2035175"/>
            <a:ext cx="34877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100">
                <a:latin typeface="Calibri" pitchFamily="34" charset="0"/>
              </a:rPr>
              <a:t>ОП-5, из них: </a:t>
            </a:r>
            <a:r>
              <a:rPr lang="ru-RU" altLang="ru-RU" sz="1100" b="1" i="1">
                <a:latin typeface="Calibri" pitchFamily="34" charset="0"/>
              </a:rPr>
              <a:t>бакалавриат-2, магистратура-2, докторантура-1 </a:t>
            </a:r>
          </a:p>
        </p:txBody>
      </p:sp>
      <p:sp>
        <p:nvSpPr>
          <p:cNvPr id="25" name="Прямоугольник 9"/>
          <p:cNvSpPr>
            <a:spLocks noChangeArrowheads="1"/>
          </p:cNvSpPr>
          <p:nvPr/>
        </p:nvSpPr>
        <p:spPr bwMode="auto">
          <a:xfrm>
            <a:off x="460374" y="5256213"/>
            <a:ext cx="3414714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dirty="0"/>
              <a:t>Проблемы: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100" dirty="0" smtClean="0"/>
              <a:t>Задача  повышения </a:t>
            </a:r>
            <a:r>
              <a:rPr lang="ru-RU" sz="1100" dirty="0" err="1" smtClean="0"/>
              <a:t>остепененности</a:t>
            </a:r>
            <a:r>
              <a:rPr lang="ru-RU" sz="1100" dirty="0" smtClean="0"/>
              <a:t>  </a:t>
            </a:r>
            <a:r>
              <a:rPr lang="ru-RU" sz="1100" dirty="0"/>
              <a:t>ППС </a:t>
            </a:r>
            <a:r>
              <a:rPr lang="ru-RU" sz="1100" dirty="0" smtClean="0"/>
              <a:t>ВШ – до 80% </a:t>
            </a:r>
            <a:r>
              <a:rPr lang="ru-RU" sz="1100" dirty="0"/>
              <a:t>;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100" dirty="0" smtClean="0"/>
              <a:t>Низкая организационная работа  по привлечению иностранных </a:t>
            </a:r>
            <a:r>
              <a:rPr lang="ru-RU" sz="1100" dirty="0"/>
              <a:t>студентов</a:t>
            </a:r>
            <a:r>
              <a:rPr lang="ru-RU" sz="1100" dirty="0" smtClean="0"/>
              <a:t>;</a:t>
            </a:r>
            <a:endParaRPr lang="ru-RU" sz="1100" dirty="0"/>
          </a:p>
        </p:txBody>
      </p:sp>
      <p:sp>
        <p:nvSpPr>
          <p:cNvPr id="3089" name="Прямоугольник 32"/>
          <p:cNvSpPr>
            <a:spLocks noChangeArrowheads="1"/>
          </p:cNvSpPr>
          <p:nvPr/>
        </p:nvSpPr>
        <p:spPr bwMode="auto">
          <a:xfrm>
            <a:off x="4127500" y="2230438"/>
            <a:ext cx="34877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100" dirty="0" smtClean="0">
                <a:latin typeface="Calibri" pitchFamily="34" charset="0"/>
              </a:rPr>
              <a:t>ОП-6, </a:t>
            </a:r>
            <a:r>
              <a:rPr lang="ru-RU" altLang="ru-RU" sz="1100" dirty="0">
                <a:latin typeface="Calibri" pitchFamily="34" charset="0"/>
              </a:rPr>
              <a:t>из них: </a:t>
            </a:r>
            <a:r>
              <a:rPr lang="ru-RU" altLang="ru-RU" sz="1100" b="1" i="1" dirty="0" smtClean="0">
                <a:latin typeface="Calibri" pitchFamily="34" charset="0"/>
              </a:rPr>
              <a:t>бакалавриат-4, </a:t>
            </a:r>
            <a:r>
              <a:rPr lang="ru-RU" altLang="ru-RU" sz="1100" b="1" i="1" dirty="0">
                <a:latin typeface="Calibri" pitchFamily="34" charset="0"/>
              </a:rPr>
              <a:t>магистратура-2 </a:t>
            </a:r>
          </a:p>
        </p:txBody>
      </p:sp>
      <p:sp>
        <p:nvSpPr>
          <p:cNvPr id="3090" name="Прямоугольник 32"/>
          <p:cNvSpPr>
            <a:spLocks noChangeArrowheads="1"/>
          </p:cNvSpPr>
          <p:nvPr/>
        </p:nvSpPr>
        <p:spPr bwMode="auto">
          <a:xfrm>
            <a:off x="8466138" y="2230438"/>
            <a:ext cx="34877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100" dirty="0" smtClean="0">
                <a:latin typeface="Calibri" pitchFamily="34" charset="0"/>
              </a:rPr>
              <a:t>ОП-4, </a:t>
            </a:r>
            <a:r>
              <a:rPr lang="ru-RU" altLang="ru-RU" sz="1100" dirty="0">
                <a:latin typeface="Calibri" pitchFamily="34" charset="0"/>
              </a:rPr>
              <a:t>из них: </a:t>
            </a:r>
            <a:r>
              <a:rPr lang="ru-RU" altLang="ru-RU" sz="1100" b="1" i="1" dirty="0" smtClean="0">
                <a:latin typeface="Calibri" pitchFamily="34" charset="0"/>
              </a:rPr>
              <a:t>бакалавриат-4 </a:t>
            </a:r>
            <a:endParaRPr lang="ru-RU" altLang="ru-RU" sz="1100" b="1" i="1" dirty="0">
              <a:latin typeface="Calibri" pitchFamily="34" charset="0"/>
            </a:endParaRPr>
          </a:p>
        </p:txBody>
      </p:sp>
      <p:pic>
        <p:nvPicPr>
          <p:cNvPr id="3091" name="Picture 23"/>
          <p:cNvPicPr>
            <a:picLocks noChangeAspect="1" noChangeArrowheads="1"/>
          </p:cNvPicPr>
          <p:nvPr/>
        </p:nvPicPr>
        <p:blipFill>
          <a:blip r:embed="rId6"/>
          <a:srcRect l="1006" t="2541" r="35696" b="20868"/>
          <a:stretch>
            <a:fillRect/>
          </a:stretch>
        </p:blipFill>
        <p:spPr bwMode="auto">
          <a:xfrm>
            <a:off x="60325" y="2492375"/>
            <a:ext cx="31305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2" name="Picture 24"/>
          <p:cNvPicPr>
            <a:picLocks noChangeAspect="1" noChangeArrowheads="1"/>
          </p:cNvPicPr>
          <p:nvPr/>
        </p:nvPicPr>
        <p:blipFill>
          <a:blip r:embed="rId7"/>
          <a:srcRect l="2011" t="5441" r="37749" b="21590"/>
          <a:stretch>
            <a:fillRect/>
          </a:stretch>
        </p:blipFill>
        <p:spPr bwMode="auto">
          <a:xfrm>
            <a:off x="4397375" y="2492376"/>
            <a:ext cx="32956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3" name="Picture 25"/>
          <p:cNvPicPr>
            <a:picLocks noChangeAspect="1" noChangeArrowheads="1"/>
          </p:cNvPicPr>
          <p:nvPr/>
        </p:nvPicPr>
        <p:blipFill>
          <a:blip r:embed="rId8"/>
          <a:srcRect l="1974" t="3183" r="41431" b="25769"/>
          <a:stretch>
            <a:fillRect/>
          </a:stretch>
        </p:blipFill>
        <p:spPr bwMode="auto">
          <a:xfrm>
            <a:off x="8439150" y="2492376"/>
            <a:ext cx="3348038" cy="172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94" name="Прямоугольник 9"/>
          <p:cNvSpPr>
            <a:spLocks noChangeArrowheads="1"/>
          </p:cNvSpPr>
          <p:nvPr/>
        </p:nvSpPr>
        <p:spPr bwMode="auto">
          <a:xfrm>
            <a:off x="460374" y="4212635"/>
            <a:ext cx="3414713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/>
              <a:t>Количество иностранных </a:t>
            </a:r>
            <a:r>
              <a:rPr lang="ru-RU" sz="1100" dirty="0" smtClean="0"/>
              <a:t>студентов-2;</a:t>
            </a:r>
          </a:p>
          <a:p>
            <a:r>
              <a:rPr lang="ru-RU" sz="1100" dirty="0" smtClean="0"/>
              <a:t>Доля ППС участвующих в науке – 35,2%;</a:t>
            </a:r>
          </a:p>
          <a:p>
            <a:r>
              <a:rPr lang="ru-RU" sz="1100" dirty="0"/>
              <a:t>Доля публикаций ППС в международных журналах (</a:t>
            </a:r>
            <a:r>
              <a:rPr lang="ru-RU" sz="1100" dirty="0" err="1"/>
              <a:t>Web</a:t>
            </a:r>
            <a:r>
              <a:rPr lang="ru-RU" sz="1100" dirty="0"/>
              <a:t> </a:t>
            </a:r>
            <a:r>
              <a:rPr lang="ru-RU" sz="1100" dirty="0" err="1"/>
              <a:t>of</a:t>
            </a:r>
            <a:r>
              <a:rPr lang="ru-RU" sz="1100" dirty="0"/>
              <a:t> </a:t>
            </a:r>
            <a:r>
              <a:rPr lang="ru-RU" sz="1100" dirty="0" err="1"/>
              <a:t>Science</a:t>
            </a:r>
            <a:r>
              <a:rPr lang="ru-RU" sz="1100" dirty="0"/>
              <a:t>, </a:t>
            </a:r>
            <a:r>
              <a:rPr lang="ru-RU" sz="1100" dirty="0" err="1"/>
              <a:t>Scopus</a:t>
            </a:r>
            <a:r>
              <a:rPr lang="ru-RU" sz="1100" dirty="0"/>
              <a:t>) – </a:t>
            </a:r>
            <a:r>
              <a:rPr lang="ru-RU" sz="1100" dirty="0" smtClean="0"/>
              <a:t>41,1%;</a:t>
            </a:r>
            <a:endParaRPr lang="ru-RU" sz="1100" dirty="0"/>
          </a:p>
          <a:p>
            <a:r>
              <a:rPr lang="ru-RU" sz="1100" dirty="0"/>
              <a:t>Трудоустройство выпускников по ВШ – 86</a:t>
            </a:r>
            <a:r>
              <a:rPr lang="ru-RU" sz="1100" dirty="0" smtClean="0"/>
              <a:t>%.</a:t>
            </a:r>
            <a:endParaRPr lang="ru-RU" sz="1100" dirty="0"/>
          </a:p>
        </p:txBody>
      </p:sp>
      <p:sp>
        <p:nvSpPr>
          <p:cNvPr id="3095" name="Прямоугольник 9"/>
          <p:cNvSpPr>
            <a:spLocks noChangeArrowheads="1"/>
          </p:cNvSpPr>
          <p:nvPr/>
        </p:nvSpPr>
        <p:spPr bwMode="auto">
          <a:xfrm>
            <a:off x="4295702" y="4212635"/>
            <a:ext cx="3128962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dirty="0" smtClean="0"/>
              <a:t>Количество иностранных студентов-17;</a:t>
            </a:r>
          </a:p>
          <a:p>
            <a:r>
              <a:rPr lang="ru-RU" sz="1100" dirty="0" smtClean="0"/>
              <a:t>Доля </a:t>
            </a:r>
            <a:r>
              <a:rPr lang="ru-RU" sz="1100" dirty="0"/>
              <a:t>ППС участвующих в науке – </a:t>
            </a:r>
            <a:r>
              <a:rPr lang="ru-RU" sz="1100" dirty="0" smtClean="0"/>
              <a:t>15%</a:t>
            </a:r>
            <a:endParaRPr lang="ru-RU" sz="1100" dirty="0"/>
          </a:p>
          <a:p>
            <a:r>
              <a:rPr lang="ru-RU" sz="1100" dirty="0" smtClean="0"/>
              <a:t>Доля публикаций ППС </a:t>
            </a:r>
            <a:r>
              <a:rPr lang="ru-RU" sz="1100" dirty="0"/>
              <a:t>в международных журналах </a:t>
            </a:r>
            <a:r>
              <a:rPr lang="ru-RU" sz="1100" dirty="0" smtClean="0"/>
              <a:t>(</a:t>
            </a:r>
            <a:r>
              <a:rPr lang="ru-RU" sz="1100" dirty="0" err="1" smtClean="0"/>
              <a:t>Web</a:t>
            </a:r>
            <a:r>
              <a:rPr lang="ru-RU" sz="1100" dirty="0" smtClean="0"/>
              <a:t> </a:t>
            </a:r>
            <a:r>
              <a:rPr lang="ru-RU" sz="1100" dirty="0" err="1"/>
              <a:t>of</a:t>
            </a:r>
            <a:r>
              <a:rPr lang="ru-RU" sz="1100" dirty="0"/>
              <a:t> </a:t>
            </a:r>
            <a:r>
              <a:rPr lang="ru-RU" sz="1100" dirty="0" err="1" smtClean="0"/>
              <a:t>Science</a:t>
            </a:r>
            <a:r>
              <a:rPr lang="ru-RU" sz="1100" dirty="0" smtClean="0"/>
              <a:t>, </a:t>
            </a:r>
            <a:r>
              <a:rPr lang="ru-RU" sz="1100" dirty="0" err="1" smtClean="0"/>
              <a:t>Scopus</a:t>
            </a:r>
            <a:r>
              <a:rPr lang="ru-RU" sz="1100" dirty="0" smtClean="0"/>
              <a:t>) – 25 %</a:t>
            </a:r>
            <a:endParaRPr lang="ru-RU" sz="1100" dirty="0"/>
          </a:p>
          <a:p>
            <a:r>
              <a:rPr lang="ru-RU" sz="1100" dirty="0"/>
              <a:t>Трудоустройство выпускников по ВШ – 70%</a:t>
            </a:r>
          </a:p>
        </p:txBody>
      </p:sp>
      <p:sp>
        <p:nvSpPr>
          <p:cNvPr id="3096" name="Прямоугольник 9"/>
          <p:cNvSpPr>
            <a:spLocks noChangeArrowheads="1"/>
          </p:cNvSpPr>
          <p:nvPr/>
        </p:nvSpPr>
        <p:spPr bwMode="auto">
          <a:xfrm>
            <a:off x="8439150" y="4212635"/>
            <a:ext cx="3128963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dirty="0"/>
              <a:t>Количество иностранных </a:t>
            </a:r>
            <a:r>
              <a:rPr lang="ru-RU" sz="1100" dirty="0" smtClean="0"/>
              <a:t>студентов-0</a:t>
            </a:r>
          </a:p>
          <a:p>
            <a:r>
              <a:rPr lang="ru-RU" sz="1100" dirty="0"/>
              <a:t>Доля ППС участвующих в науке – </a:t>
            </a:r>
            <a:r>
              <a:rPr lang="ru-RU" sz="1100" dirty="0" smtClean="0"/>
              <a:t>15,3%</a:t>
            </a:r>
            <a:endParaRPr lang="ru-RU" sz="1100" dirty="0"/>
          </a:p>
          <a:p>
            <a:r>
              <a:rPr lang="ru-RU" sz="1100" dirty="0"/>
              <a:t>Доля публикаций ППС в международных журналах (</a:t>
            </a:r>
            <a:r>
              <a:rPr lang="ru-RU" sz="1100" dirty="0" err="1"/>
              <a:t>Web</a:t>
            </a:r>
            <a:r>
              <a:rPr lang="ru-RU" sz="1100" dirty="0"/>
              <a:t> </a:t>
            </a:r>
            <a:r>
              <a:rPr lang="ru-RU" sz="1100" dirty="0" err="1"/>
              <a:t>of</a:t>
            </a:r>
            <a:r>
              <a:rPr lang="ru-RU" sz="1100" dirty="0"/>
              <a:t> </a:t>
            </a:r>
            <a:r>
              <a:rPr lang="ru-RU" sz="1100" dirty="0" err="1"/>
              <a:t>Science</a:t>
            </a:r>
            <a:r>
              <a:rPr lang="ru-RU" sz="1100" dirty="0"/>
              <a:t>, </a:t>
            </a:r>
            <a:r>
              <a:rPr lang="ru-RU" sz="1100" dirty="0" err="1"/>
              <a:t>Scopus</a:t>
            </a:r>
            <a:r>
              <a:rPr lang="ru-RU" sz="1100" dirty="0"/>
              <a:t>) – </a:t>
            </a:r>
            <a:r>
              <a:rPr lang="ru-RU" sz="1100" dirty="0" smtClean="0"/>
              <a:t>23,0%</a:t>
            </a:r>
            <a:endParaRPr lang="ru-RU" sz="1100" dirty="0"/>
          </a:p>
          <a:p>
            <a:r>
              <a:rPr lang="ru-RU" sz="1100" dirty="0" smtClean="0"/>
              <a:t>Трудоустройство </a:t>
            </a:r>
            <a:r>
              <a:rPr lang="ru-RU" sz="1100" dirty="0"/>
              <a:t>выпускников по ВШ – 84%</a:t>
            </a:r>
          </a:p>
        </p:txBody>
      </p:sp>
      <p:sp>
        <p:nvSpPr>
          <p:cNvPr id="32" name="Прямоугольник 9"/>
          <p:cNvSpPr>
            <a:spLocks noChangeArrowheads="1"/>
          </p:cNvSpPr>
          <p:nvPr/>
        </p:nvSpPr>
        <p:spPr bwMode="auto">
          <a:xfrm>
            <a:off x="4127500" y="5253238"/>
            <a:ext cx="37195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1100" dirty="0"/>
              <a:t>Проблемы: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100" dirty="0" smtClean="0"/>
              <a:t>Задача повышения </a:t>
            </a:r>
            <a:r>
              <a:rPr lang="ru-RU" sz="1100" dirty="0" err="1" smtClean="0"/>
              <a:t>остепененности</a:t>
            </a:r>
            <a:r>
              <a:rPr lang="ru-RU" sz="1100" dirty="0" smtClean="0"/>
              <a:t>  </a:t>
            </a:r>
            <a:r>
              <a:rPr lang="ru-RU" sz="1100" dirty="0"/>
              <a:t>ППС </a:t>
            </a:r>
            <a:r>
              <a:rPr lang="ru-RU" sz="1100" dirty="0" smtClean="0"/>
              <a:t>ВШ –  до 50% </a:t>
            </a:r>
            <a:r>
              <a:rPr lang="ru-RU" sz="1100" dirty="0"/>
              <a:t>;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100" dirty="0" smtClean="0"/>
              <a:t>Задача повышения  набора студентов  </a:t>
            </a:r>
            <a:r>
              <a:rPr lang="ru-RU" sz="1100" dirty="0"/>
              <a:t>по </a:t>
            </a:r>
            <a:r>
              <a:rPr lang="ru-RU" sz="1100" dirty="0" smtClean="0"/>
              <a:t>ОП </a:t>
            </a:r>
            <a:r>
              <a:rPr lang="ru-RU" sz="1100" dirty="0"/>
              <a:t>Химическая </a:t>
            </a:r>
            <a:r>
              <a:rPr lang="ru-RU" sz="1100" dirty="0" smtClean="0"/>
              <a:t>инженерия до 15 чел.</a:t>
            </a:r>
            <a:endParaRPr lang="ru-RU" sz="1100" dirty="0"/>
          </a:p>
          <a:p>
            <a:pPr marL="228600" indent="-228600">
              <a:buFontTx/>
              <a:buAutoNum type="arabicPeriod"/>
              <a:defRPr/>
            </a:pPr>
            <a:r>
              <a:rPr lang="ru-RU" sz="1100" dirty="0"/>
              <a:t>Проблема  повышения участия  ППС в </a:t>
            </a:r>
            <a:r>
              <a:rPr lang="ru-RU" sz="1100" dirty="0" smtClean="0"/>
              <a:t>науке до 40%</a:t>
            </a:r>
            <a:endParaRPr lang="ru-RU" sz="1100" dirty="0"/>
          </a:p>
          <a:p>
            <a:pPr marL="228600" indent="-228600">
              <a:buFontTx/>
              <a:buAutoNum type="arabicPeriod"/>
              <a:defRPr/>
            </a:pPr>
            <a:endParaRPr lang="ru-RU" sz="1100" dirty="0"/>
          </a:p>
        </p:txBody>
      </p:sp>
      <p:sp>
        <p:nvSpPr>
          <p:cNvPr id="33" name="Прямоугольник 9"/>
          <p:cNvSpPr>
            <a:spLocks noChangeArrowheads="1"/>
          </p:cNvSpPr>
          <p:nvPr/>
        </p:nvSpPr>
        <p:spPr bwMode="auto">
          <a:xfrm>
            <a:off x="8143875" y="5259388"/>
            <a:ext cx="37195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1100" dirty="0"/>
              <a:t>Проблемы: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100" dirty="0"/>
              <a:t>Низкая </a:t>
            </a:r>
            <a:r>
              <a:rPr lang="ru-RU" sz="1100" dirty="0" err="1"/>
              <a:t>остепененность</a:t>
            </a:r>
            <a:r>
              <a:rPr lang="ru-RU" sz="1100" dirty="0"/>
              <a:t> ППС </a:t>
            </a:r>
            <a:r>
              <a:rPr lang="ru-RU" sz="1100" dirty="0" smtClean="0"/>
              <a:t>ВШ– </a:t>
            </a:r>
            <a:r>
              <a:rPr lang="ru-RU" sz="1100" dirty="0"/>
              <a:t>31% ;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100" dirty="0" smtClean="0"/>
              <a:t>Отсутствие </a:t>
            </a:r>
            <a:r>
              <a:rPr lang="ru-RU" sz="1100" dirty="0"/>
              <a:t>иностранных студентов;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100" dirty="0"/>
              <a:t>Низкое участие ППС в науке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0691163" y="935981"/>
            <a:ext cx="91403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smtClean="0"/>
              <a:t>Всего ППС - 13</a:t>
            </a:r>
            <a:endParaRPr lang="ru-RU" sz="8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261624" y="1100119"/>
            <a:ext cx="91403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smtClean="0"/>
              <a:t>Всего ППС - 27</a:t>
            </a:r>
            <a:endParaRPr lang="ru-RU" sz="8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172067" y="926156"/>
            <a:ext cx="91403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smtClean="0"/>
              <a:t>Всего ППС - 17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Диаграмма 20"/>
          <p:cNvGraphicFramePr>
            <a:graphicFrameLocks/>
          </p:cNvGraphicFramePr>
          <p:nvPr/>
        </p:nvGraphicFramePr>
        <p:xfrm>
          <a:off x="73025" y="931863"/>
          <a:ext cx="4184650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" r:id="rId4" imgW="5108891" imgH="2426418" progId="Excel.Chart.8">
                  <p:embed/>
                </p:oleObj>
              </mc:Choice>
              <mc:Fallback>
                <p:oleObj r:id="rId4" imgW="5108891" imgH="2426418" progId="Excel.Chart.8">
                  <p:embed/>
                  <p:pic>
                    <p:nvPicPr>
                      <p:cNvPr id="0" name="Диаграмма 2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931863"/>
                        <a:ext cx="4184650" cy="222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Диаграмма 20"/>
          <p:cNvGraphicFramePr>
            <a:graphicFrameLocks/>
          </p:cNvGraphicFramePr>
          <p:nvPr/>
        </p:nvGraphicFramePr>
        <p:xfrm>
          <a:off x="4206875" y="931863"/>
          <a:ext cx="4605338" cy="237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5" r:id="rId7" imgW="6053853" imgH="2920237" progId="Excel.Chart.8">
                  <p:embed/>
                </p:oleObj>
              </mc:Choice>
              <mc:Fallback>
                <p:oleObj r:id="rId7" imgW="6053853" imgH="2920237" progId="Excel.Char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75" y="931863"/>
                        <a:ext cx="4605338" cy="2370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377825" y="403225"/>
            <a:ext cx="1139348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Блок-схема: процесс 16"/>
          <p:cNvSpPr/>
          <p:nvPr/>
        </p:nvSpPr>
        <p:spPr>
          <a:xfrm>
            <a:off x="4832350" y="130175"/>
            <a:ext cx="773113" cy="192088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5884863" y="146050"/>
            <a:ext cx="774700" cy="193675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7046913" y="153988"/>
            <a:ext cx="773112" cy="192087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8039100" y="155575"/>
            <a:ext cx="773113" cy="193675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87338" y="127000"/>
            <a:ext cx="55673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План развития </a:t>
            </a:r>
            <a:r>
              <a:rPr lang="kk-KZ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индустриально-технологического института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06" name="Прямоугольник 4"/>
          <p:cNvSpPr>
            <a:spLocks noChangeArrowheads="1"/>
          </p:cNvSpPr>
          <p:nvPr/>
        </p:nvSpPr>
        <p:spPr bwMode="auto">
          <a:xfrm>
            <a:off x="4865688" y="788988"/>
            <a:ext cx="28130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kk-KZ" altLang="ru-RU" sz="11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Баллы ЕНТ поступивших в 2019-2020 уч.г. </a:t>
            </a:r>
            <a:endParaRPr lang="ru-RU" alt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07" name="Прямоугольник 5"/>
          <p:cNvSpPr>
            <a:spLocks noChangeArrowheads="1"/>
          </p:cNvSpPr>
          <p:nvPr/>
        </p:nvSpPr>
        <p:spPr bwMode="auto">
          <a:xfrm>
            <a:off x="377825" y="788988"/>
            <a:ext cx="35909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kk-KZ" altLang="ru-RU" sz="11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Количество приема на 1 курс по специальностям ИТИ </a:t>
            </a:r>
            <a:endParaRPr lang="ru-RU" alt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08" name="Прямоугольник 11"/>
          <p:cNvSpPr>
            <a:spLocks noChangeArrowheads="1"/>
          </p:cNvSpPr>
          <p:nvPr/>
        </p:nvSpPr>
        <p:spPr bwMode="auto">
          <a:xfrm>
            <a:off x="563563" y="388938"/>
            <a:ext cx="11207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Увеличение количества студентов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244425"/>
              </p:ext>
            </p:extLst>
          </p:nvPr>
        </p:nvGraphicFramePr>
        <p:xfrm>
          <a:off x="379413" y="3467100"/>
          <a:ext cx="11568458" cy="180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4303"/>
                <a:gridCol w="1105048"/>
                <a:gridCol w="1506970"/>
                <a:gridCol w="1205577"/>
                <a:gridCol w="1311540"/>
                <a:gridCol w="1417510"/>
                <a:gridCol w="1417510"/>
              </a:tblGrid>
              <a:tr h="28401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Высшая школа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Расч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2022</a:t>
                      </a:r>
                      <a:r>
                        <a:rPr lang="en-US" sz="1400" dirty="0" smtClean="0"/>
                        <a:t>*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2023</a:t>
                      </a:r>
                      <a:r>
                        <a:rPr lang="en-US" sz="1400" dirty="0" smtClean="0"/>
                        <a:t>*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28401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«Нефтяной, газовой и </a:t>
                      </a:r>
                      <a:r>
                        <a:rPr lang="ru-RU" sz="1400" dirty="0" err="1" smtClean="0"/>
                        <a:t>хим.инж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</a:tr>
              <a:tr h="3676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«Строительство и СМ»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135</a:t>
                      </a:r>
                      <a:endParaRPr lang="ru-RU" sz="1400" dirty="0"/>
                    </a:p>
                  </a:txBody>
                  <a:tcPr/>
                </a:tc>
              </a:tr>
              <a:tr h="28401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«Машиностроение»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80</a:t>
                      </a:r>
                      <a:endParaRPr lang="ru-RU" sz="1400" dirty="0"/>
                    </a:p>
                  </a:txBody>
                  <a:tcPr/>
                </a:tc>
              </a:tr>
              <a:tr h="2840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ИТОГО по институту: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375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385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315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59" name="Прямоугольник 4"/>
          <p:cNvSpPr>
            <a:spLocks noChangeArrowheads="1"/>
          </p:cNvSpPr>
          <p:nvPr/>
        </p:nvSpPr>
        <p:spPr bwMode="auto">
          <a:xfrm>
            <a:off x="4059999" y="3159125"/>
            <a:ext cx="3375091" cy="32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kk-KZ" altLang="ru-RU" sz="1400" b="1" i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 увеличения приема абитуриентов</a:t>
            </a:r>
            <a:endParaRPr lang="ru-RU" altLang="ru-RU" sz="1400" b="1" i="1" dirty="0">
              <a:solidFill>
                <a:srgbClr val="7030A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61" name="Прямоугольник 4"/>
          <p:cNvSpPr>
            <a:spLocks noChangeArrowheads="1"/>
          </p:cNvSpPr>
          <p:nvPr/>
        </p:nvSpPr>
        <p:spPr bwMode="auto">
          <a:xfrm>
            <a:off x="8753475" y="788988"/>
            <a:ext cx="33782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kk-KZ" altLang="ru-RU" sz="1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Прием студентов по гранту/платно в 2019-2020 уч.г. </a:t>
            </a:r>
            <a:endParaRPr lang="ru-RU" alt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9413" y="5327650"/>
            <a:ext cx="11390312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1600" dirty="0"/>
              <a:t>Мероприятия по улучшению профориентационной работы и по увеличению количества студентов: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dirty="0"/>
              <a:t>По ОП ХТ провести консультации школьников 8-11 классов по Химии;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dirty="0" smtClean="0"/>
              <a:t>проведение </a:t>
            </a:r>
            <a:r>
              <a:rPr lang="ru-RU" sz="1200" dirty="0"/>
              <a:t>совместных с учителями школ Познавательных мероприятий по Химии для школьников; 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dirty="0"/>
              <a:t>разработать ОП НГД  - новое направление «Переработка нефти и газа»</a:t>
            </a:r>
            <a:r>
              <a:rPr lang="kk-KZ" sz="1200" dirty="0"/>
              <a:t>;</a:t>
            </a:r>
          </a:p>
          <a:p>
            <a:pPr marL="171450" indent="-171450">
              <a:buFontTx/>
              <a:buChar char="-"/>
              <a:defRPr/>
            </a:pPr>
            <a:r>
              <a:rPr lang="kk-KZ" sz="1200" dirty="0"/>
              <a:t>проведение качественной профориентационной работы среди студентов начиная со 2 курса для поступления в магистратуру;</a:t>
            </a:r>
          </a:p>
          <a:p>
            <a:pPr marL="171450" indent="-171450">
              <a:buFontTx/>
              <a:buChar char="-"/>
              <a:defRPr/>
            </a:pPr>
            <a:r>
              <a:rPr lang="kk-KZ" sz="1200" dirty="0"/>
              <a:t>для набора иностранных студентов нужно провести профориентационные работы в РФ, Монголии, Узбекистане;</a:t>
            </a:r>
          </a:p>
          <a:p>
            <a:pPr marL="171450" indent="-171450">
              <a:buFontTx/>
              <a:buChar char="-"/>
              <a:defRPr/>
            </a:pPr>
            <a:r>
              <a:rPr lang="kk-KZ" sz="1200" dirty="0" smtClean="0"/>
              <a:t>увеличить средний балл ЕНТ по специальностям МДО, МС, Мехатроника, ПСМ с 61 до 70 к 2023 году  </a:t>
            </a:r>
            <a:endParaRPr lang="ru-RU" sz="1200" dirty="0"/>
          </a:p>
        </p:txBody>
      </p:sp>
      <p:pic>
        <p:nvPicPr>
          <p:cNvPr id="4146" name="Picture 5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7" t="3095" r="24592" b="37469"/>
          <a:stretch/>
        </p:blipFill>
        <p:spPr bwMode="auto">
          <a:xfrm>
            <a:off x="8886895" y="1162876"/>
            <a:ext cx="2884418" cy="147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9512855" y="2633867"/>
            <a:ext cx="18133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 smtClean="0"/>
              <a:t>Всего студентов 1 курса  - 337</a:t>
            </a:r>
            <a:endParaRPr lang="ru-RU" sz="9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377825" y="403225"/>
            <a:ext cx="1139348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Блок-схема: процесс 16"/>
          <p:cNvSpPr/>
          <p:nvPr/>
        </p:nvSpPr>
        <p:spPr>
          <a:xfrm>
            <a:off x="4832350" y="153988"/>
            <a:ext cx="773113" cy="192087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5884863" y="146050"/>
            <a:ext cx="774700" cy="193675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7046913" y="153988"/>
            <a:ext cx="773112" cy="192087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8039100" y="155575"/>
            <a:ext cx="773113" cy="193675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87338" y="127000"/>
            <a:ext cx="45450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План развития </a:t>
            </a:r>
            <a:r>
              <a:rPr lang="kk-KZ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индустриально-технологического института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128" name="Объект 2"/>
          <p:cNvSpPr txBox="1">
            <a:spLocks/>
          </p:cNvSpPr>
          <p:nvPr/>
        </p:nvSpPr>
        <p:spPr bwMode="auto">
          <a:xfrm>
            <a:off x="287338" y="527050"/>
            <a:ext cx="29829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altLang="ru-RU" sz="1600" b="1" dirty="0">
                <a:solidFill>
                  <a:srgbClr val="7030A0"/>
                </a:solidFill>
                <a:latin typeface="Calibri" pitchFamily="34" charset="0"/>
              </a:rPr>
              <a:t>Человеческие </a:t>
            </a:r>
            <a:r>
              <a:rPr lang="ru-RU" altLang="ru-RU" sz="1600" b="1" dirty="0" smtClean="0">
                <a:solidFill>
                  <a:srgbClr val="7030A0"/>
                </a:solidFill>
                <a:latin typeface="Calibri" pitchFamily="34" charset="0"/>
              </a:rPr>
              <a:t>ресурсы</a:t>
            </a:r>
            <a:endParaRPr lang="ru-RU" altLang="ru-RU" sz="1200" dirty="0">
              <a:solidFill>
                <a:srgbClr val="F17C09"/>
              </a:solidFill>
              <a:latin typeface="Calibri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934115"/>
              </p:ext>
            </p:extLst>
          </p:nvPr>
        </p:nvGraphicFramePr>
        <p:xfrm>
          <a:off x="6074569" y="1072378"/>
          <a:ext cx="5882205" cy="114853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00524"/>
                <a:gridCol w="1245795"/>
                <a:gridCol w="1079565"/>
                <a:gridCol w="1079565"/>
                <a:gridCol w="1076756"/>
              </a:tblGrid>
              <a:tr h="293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ВШ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endParaRPr lang="ru-RU" sz="140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endParaRPr lang="ru-RU" sz="140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400" i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40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7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НГ и ХИ</a:t>
                      </a:r>
                      <a:endParaRPr lang="ru-RU" sz="140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7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и СМ</a:t>
                      </a:r>
                      <a:endParaRPr lang="ru-RU" sz="140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0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МС</a:t>
                      </a:r>
                      <a:endParaRPr lang="ru-RU" sz="140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8263025"/>
              </p:ext>
            </p:extLst>
          </p:nvPr>
        </p:nvGraphicFramePr>
        <p:xfrm>
          <a:off x="2272400" y="658813"/>
          <a:ext cx="4387163" cy="375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68" name="Объект 2"/>
          <p:cNvSpPr txBox="1">
            <a:spLocks/>
          </p:cNvSpPr>
          <p:nvPr/>
        </p:nvSpPr>
        <p:spPr bwMode="auto">
          <a:xfrm>
            <a:off x="6057762" y="666460"/>
            <a:ext cx="5696743" cy="27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altLang="ru-RU" sz="1600" b="1" dirty="0">
                <a:solidFill>
                  <a:srgbClr val="7030A0"/>
                </a:solidFill>
                <a:latin typeface="Calibri" pitchFamily="34" charset="0"/>
              </a:rPr>
              <a:t>Количество </a:t>
            </a:r>
            <a:r>
              <a:rPr lang="ru-RU" altLang="ru-RU" sz="1600" b="1" dirty="0" smtClean="0">
                <a:solidFill>
                  <a:srgbClr val="7030A0"/>
                </a:solidFill>
                <a:latin typeface="Calibri" pitchFamily="34" charset="0"/>
              </a:rPr>
              <a:t>ППС поступающих в докторантуру/аспирантуру</a:t>
            </a:r>
            <a:endParaRPr lang="ru-RU" altLang="ru-RU" sz="1200" dirty="0">
              <a:solidFill>
                <a:srgbClr val="F17C09"/>
              </a:solidFill>
              <a:latin typeface="Calibri" pitchFamily="34" charset="0"/>
            </a:endParaRPr>
          </a:p>
          <a:p>
            <a:pPr algn="just" eaLnBrk="1" hangingPunct="1">
              <a:buFont typeface="Arial" charset="0"/>
              <a:buNone/>
            </a:pPr>
            <a:endParaRPr lang="ru-RU" altLang="ru-RU" sz="1400" dirty="0">
              <a:latin typeface="Calibri" pitchFamily="34" charset="0"/>
            </a:endParaRPr>
          </a:p>
        </p:txBody>
      </p:sp>
      <p:sp>
        <p:nvSpPr>
          <p:cNvPr id="5169" name="Прямоугольник 7"/>
          <p:cNvSpPr>
            <a:spLocks noChangeArrowheads="1"/>
          </p:cNvSpPr>
          <p:nvPr/>
        </p:nvSpPr>
        <p:spPr bwMode="auto">
          <a:xfrm>
            <a:off x="6195903" y="2218827"/>
            <a:ext cx="5420459" cy="63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Владение английским языком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ППС 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IELTS, Pre-</a:t>
            </a:r>
            <a:r>
              <a:rPr lang="en-US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Intermedia</a:t>
            </a:r>
            <a:endParaRPr lang="en-US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600" b="1" i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707357"/>
              </p:ext>
            </p:extLst>
          </p:nvPr>
        </p:nvGraphicFramePr>
        <p:xfrm>
          <a:off x="6074568" y="2532063"/>
          <a:ext cx="5932044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674"/>
                <a:gridCol w="988674"/>
                <a:gridCol w="988674"/>
                <a:gridCol w="988674"/>
                <a:gridCol w="988674"/>
                <a:gridCol w="988674"/>
              </a:tblGrid>
              <a:tr h="252731"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ВШ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2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НГ и ХИ</a:t>
                      </a:r>
                      <a:endParaRPr lang="ru-RU" sz="140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2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и СМ</a:t>
                      </a:r>
                      <a:endParaRPr lang="ru-RU" sz="140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2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МС</a:t>
                      </a:r>
                      <a:endParaRPr lang="ru-RU" sz="140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07" name="Заголовок 1"/>
          <p:cNvSpPr>
            <a:spLocks noGrp="1"/>
          </p:cNvSpPr>
          <p:nvPr>
            <p:ph type="title"/>
          </p:nvPr>
        </p:nvSpPr>
        <p:spPr>
          <a:xfrm>
            <a:off x="6975683" y="3814348"/>
            <a:ext cx="4414837" cy="342900"/>
          </a:xfrm>
        </p:spPr>
        <p:txBody>
          <a:bodyPr/>
          <a:lstStyle/>
          <a:p>
            <a:pPr algn="ctr"/>
            <a:r>
              <a:rPr lang="kk-KZ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Академическая мобильность и стажировка ППС</a:t>
            </a:r>
            <a:endParaRPr lang="ru-RU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197600"/>
              </p:ext>
            </p:extLst>
          </p:nvPr>
        </p:nvGraphicFramePr>
        <p:xfrm>
          <a:off x="6053799" y="4121150"/>
          <a:ext cx="5902974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829"/>
                <a:gridCol w="983829"/>
                <a:gridCol w="983829"/>
                <a:gridCol w="983829"/>
                <a:gridCol w="983829"/>
                <a:gridCol w="983829"/>
              </a:tblGrid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ВШ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2433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НГ и ХИ</a:t>
                      </a:r>
                      <a:endParaRPr lang="ru-RU" sz="140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2433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и СМ</a:t>
                      </a:r>
                      <a:endParaRPr lang="ru-RU" sz="140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2433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МС</a:t>
                      </a:r>
                      <a:endParaRPr lang="ru-RU" sz="140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5245" name="Прямоугольник 24"/>
          <p:cNvSpPr>
            <a:spLocks noChangeArrowheads="1"/>
          </p:cNvSpPr>
          <p:nvPr/>
        </p:nvSpPr>
        <p:spPr bwMode="auto">
          <a:xfrm>
            <a:off x="1466850" y="2238374"/>
            <a:ext cx="34353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Приглашение иностранных ученых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82728"/>
              </p:ext>
            </p:extLst>
          </p:nvPr>
        </p:nvGraphicFramePr>
        <p:xfrm>
          <a:off x="158749" y="2625090"/>
          <a:ext cx="5446716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786"/>
                <a:gridCol w="907786"/>
                <a:gridCol w="907786"/>
                <a:gridCol w="907786"/>
                <a:gridCol w="907786"/>
                <a:gridCol w="907786"/>
              </a:tblGrid>
              <a:tr h="287811"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ВШ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590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НГ и ХИ</a:t>
                      </a:r>
                      <a:endParaRPr lang="ru-RU" sz="140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590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и СМ</a:t>
                      </a:r>
                      <a:endParaRPr lang="ru-RU" sz="140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590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МС</a:t>
                      </a:r>
                      <a:endParaRPr lang="ru-RU" sz="140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664328"/>
              </p:ext>
            </p:extLst>
          </p:nvPr>
        </p:nvGraphicFramePr>
        <p:xfrm>
          <a:off x="158748" y="4124325"/>
          <a:ext cx="5506902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817"/>
                <a:gridCol w="917817"/>
                <a:gridCol w="917817"/>
                <a:gridCol w="917817"/>
                <a:gridCol w="917817"/>
                <a:gridCol w="917817"/>
              </a:tblGrid>
              <a:tr h="267580"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ВШ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en-US" sz="140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7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НГ и ХИ</a:t>
                      </a:r>
                      <a:endParaRPr lang="ru-RU" sz="140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7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и СМ</a:t>
                      </a:r>
                      <a:endParaRPr lang="ru-RU" sz="140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7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МС</a:t>
                      </a:r>
                      <a:endParaRPr lang="ru-RU" sz="140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320" name="Прямоугольник 28"/>
          <p:cNvSpPr>
            <a:spLocks noChangeArrowheads="1"/>
          </p:cNvSpPr>
          <p:nvPr/>
        </p:nvSpPr>
        <p:spPr bwMode="auto">
          <a:xfrm>
            <a:off x="1586085" y="3802131"/>
            <a:ext cx="29051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Зарубежные ВУЗы партнеры 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8750" y="5459895"/>
            <a:ext cx="1179802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1600" dirty="0"/>
              <a:t>Мероприятия по </a:t>
            </a:r>
            <a:r>
              <a:rPr lang="kk-KZ" sz="1600" dirty="0" smtClean="0"/>
              <a:t>повышению качественного состава ППС института:</a:t>
            </a:r>
            <a:endParaRPr lang="kk-KZ" sz="1600" dirty="0"/>
          </a:p>
          <a:p>
            <a:pPr marL="171450" indent="-171450">
              <a:buFontTx/>
              <a:buChar char="-"/>
              <a:defRPr/>
            </a:pPr>
            <a:r>
              <a:rPr lang="ru-RU" sz="1200" dirty="0" smtClean="0"/>
              <a:t>С 2020 года поступление, завершение и защита кандидатских диссертации докторантов/аспирантов, в </a:t>
            </a:r>
            <a:r>
              <a:rPr lang="ru-RU" sz="1200" dirty="0" err="1" smtClean="0"/>
              <a:t>т.ч</a:t>
            </a:r>
            <a:r>
              <a:rPr lang="ru-RU" sz="1200" dirty="0" smtClean="0"/>
              <a:t>. обучающихся в зарубежных вузах;</a:t>
            </a:r>
            <a:endParaRPr lang="ru-RU" sz="1200" dirty="0"/>
          </a:p>
          <a:p>
            <a:pPr marL="171450" indent="-171450">
              <a:buFontTx/>
              <a:buChar char="-"/>
              <a:defRPr/>
            </a:pPr>
            <a:r>
              <a:rPr lang="ru-RU" sz="1200" dirty="0" smtClean="0"/>
              <a:t>приглашение иностранных ученых по направлению «Механика и металлообработка» из Южно Уральского государственного университета, Белорусского государственного технологического университета</a:t>
            </a:r>
            <a:endParaRPr lang="ru-RU" sz="1200" dirty="0"/>
          </a:p>
          <a:p>
            <a:pPr marL="171450" indent="-171450">
              <a:buFontTx/>
              <a:buChar char="-"/>
              <a:defRPr/>
            </a:pPr>
            <a:r>
              <a:rPr lang="ru-RU" sz="1200" dirty="0" smtClean="0"/>
              <a:t>Направлять ППС </a:t>
            </a:r>
            <a:r>
              <a:rPr lang="ru-RU" sz="1200" dirty="0"/>
              <a:t>в </a:t>
            </a:r>
            <a:r>
              <a:rPr lang="ru-RU" sz="1200" dirty="0" smtClean="0"/>
              <a:t>ведущие ВУЗы </a:t>
            </a:r>
            <a:r>
              <a:rPr lang="ru-RU" sz="1200" dirty="0"/>
              <a:t>РК и </a:t>
            </a:r>
            <a:r>
              <a:rPr lang="ru-RU" sz="1200" dirty="0" smtClean="0"/>
              <a:t>зарубежья для повышения квалификации и </a:t>
            </a:r>
            <a:r>
              <a:rPr lang="ru-RU" sz="1200" dirty="0"/>
              <a:t>научных стажировок</a:t>
            </a:r>
            <a:r>
              <a:rPr lang="ru-RU" sz="1200" dirty="0" smtClean="0"/>
              <a:t>, также по академической мобильности; </a:t>
            </a:r>
            <a:endParaRPr lang="ru-RU" sz="1200" dirty="0"/>
          </a:p>
          <a:p>
            <a:pPr marL="171450" indent="-171450">
              <a:buFontTx/>
              <a:buChar char="-"/>
              <a:defRPr/>
            </a:pPr>
            <a:r>
              <a:rPr lang="ru-RU" sz="1200" dirty="0" smtClean="0"/>
              <a:t>Продолжение работ  по </a:t>
            </a:r>
            <a:r>
              <a:rPr lang="ru-RU" sz="1200" dirty="0"/>
              <a:t>сотрудничестве </a:t>
            </a:r>
            <a:r>
              <a:rPr lang="ru-RU" sz="1200" dirty="0" smtClean="0"/>
              <a:t>с зарубежными ВУЗами-партнерами </a:t>
            </a:r>
            <a:r>
              <a:rPr lang="ru-RU" sz="1200" dirty="0" err="1" smtClean="0"/>
              <a:t>СамГТУ</a:t>
            </a:r>
            <a:r>
              <a:rPr lang="ru-RU" sz="1200" dirty="0" smtClean="0"/>
              <a:t>, УГНТУ, БГТУ (Республика Беларусь),СГТУ (г. Саратов РФ)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" t="8540" r="14350" b="43606"/>
          <a:stretch/>
        </p:blipFill>
        <p:spPr bwMode="auto">
          <a:xfrm>
            <a:off x="287614" y="1082606"/>
            <a:ext cx="3836367" cy="116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9189" y="1072378"/>
            <a:ext cx="100219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 smtClean="0"/>
              <a:t>Всего ППС - 57</a:t>
            </a:r>
            <a:endParaRPr lang="ru-RU" sz="9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377825" y="403225"/>
            <a:ext cx="1139348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7338" y="127000"/>
            <a:ext cx="55673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План 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развития </a:t>
            </a:r>
            <a:r>
              <a:rPr lang="kk-KZ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индустриально-технологического института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4760843" y="168274"/>
            <a:ext cx="773113" cy="193675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5713412" y="172414"/>
            <a:ext cx="773113" cy="193675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6707326" y="160816"/>
            <a:ext cx="773113" cy="193675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7731057" y="159157"/>
            <a:ext cx="773113" cy="193675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50275" y="449741"/>
            <a:ext cx="8208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Приоритетные </a:t>
            </a:r>
            <a:r>
              <a:rPr lang="ru-RU" sz="1600" b="1" u="sng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направления высших 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школ и инфраструктура</a:t>
            </a:r>
            <a:endParaRPr lang="ru-RU" sz="1600" b="1" u="sng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994" y="2380958"/>
            <a:ext cx="39380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Дополнительные образования (курсы повышения квалификации по рабочим специальностям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lvl="0" indent="-171450">
              <a:buFontTx/>
              <a:buChar char="-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Нефтегазовое производство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71450" lvl="0" indent="-171450">
              <a:buFontTx/>
              <a:buChar char="-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Переработка нефти и газа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Оказание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услуг (проведение лабораторных исследований с выдачей результатов анализа, консультации):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lvl="0" indent="-171450">
              <a:buFontTx/>
              <a:buChar char="-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Химический  анализ подземных и наземных вод ЗКО с целью разработки сорбентов для очистки воды питьевого и хозяйственного назначения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99917" y="2427434"/>
            <a:ext cx="41879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Разработка  научных проектов по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направлению рациональной переработки природных и техногенных ресурсов для создания энергосберегающих технологий производства строительных материалов для строительства </a:t>
            </a:r>
            <a:r>
              <a:rPr lang="ru-RU" sz="1200" b="1" i="1" dirty="0" err="1">
                <a:latin typeface="Times New Roman" pitchFamily="18" charset="0"/>
                <a:cs typeface="Times New Roman" pitchFamily="18" charset="0"/>
              </a:rPr>
              <a:t>энергоэффективных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 зданий и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сооружений.</a:t>
            </a:r>
          </a:p>
          <a:p>
            <a:pPr lvl="0" algn="just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Проведение курсов:</a:t>
            </a:r>
            <a:endParaRPr lang="ru-RU" sz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lvl="0" indent="-171450" algn="just"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АвтоКад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Архикад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АВС;</a:t>
            </a:r>
          </a:p>
          <a:p>
            <a:pPr marL="171450" lvl="0" indent="-171450" algn="just">
              <a:buFontTx/>
              <a:buChar char="-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 расширение номенклатуры продукции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Учебно-научно-производственного центра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құрылысшы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(Производство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брусчатки, тротуарной плитки,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поребрика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керамзитоблоков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 др.).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302208" y="3441762"/>
            <a:ext cx="374520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Дополнительные образования:</a:t>
            </a:r>
            <a:endParaRPr lang="ru-RU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Учебно-производственный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станочный цех: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студентов по следующим рабочим профессиям машиностроительного профиля:</a:t>
            </a:r>
          </a:p>
          <a:p>
            <a:pPr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Оператор станков с программным управлением</a:t>
            </a:r>
          </a:p>
          <a:p>
            <a:pPr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Токарь</a:t>
            </a:r>
          </a:p>
          <a:p>
            <a:pPr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Фрезеровщик</a:t>
            </a:r>
          </a:p>
          <a:p>
            <a:pPr marL="85725" indent="-85725">
              <a:buFontTx/>
              <a:buChar char="-"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Сверловщик</a:t>
            </a:r>
          </a:p>
          <a:p>
            <a:pPr>
              <a:defRPr/>
            </a:pPr>
            <a:r>
              <a:rPr lang="ru-RU" sz="1200" b="1" dirty="0"/>
              <a:t>Оказание </a:t>
            </a:r>
            <a:r>
              <a:rPr lang="ru-RU" sz="1200" b="1" dirty="0" smtClean="0"/>
              <a:t>услуг: </a:t>
            </a:r>
          </a:p>
          <a:p>
            <a:pPr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ЗD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печать и моделирование на станках с ЧПУ;</a:t>
            </a:r>
          </a:p>
          <a:p>
            <a:pPr lvl="0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токарные, слесарные и сварочные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работы)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4168983" y="1603648"/>
            <a:ext cx="3788861" cy="516871"/>
            <a:chOff x="0" y="25"/>
            <a:chExt cx="4186032" cy="1033743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0" y="25"/>
              <a:ext cx="4186032" cy="103374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Скругленный прямоугольник 4"/>
            <p:cNvSpPr/>
            <p:nvPr/>
          </p:nvSpPr>
          <p:spPr>
            <a:xfrm>
              <a:off x="50463" y="50488"/>
              <a:ext cx="4085106" cy="9328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kern="1200" dirty="0" smtClean="0"/>
                <a:t>Научно-исследовательские работы по строительству</a:t>
              </a:r>
              <a:endParaRPr lang="ru-RU" sz="1400" b="1" i="1" kern="1200" dirty="0"/>
            </a:p>
          </p:txBody>
        </p:sp>
      </p:grpSp>
      <p:sp>
        <p:nvSpPr>
          <p:cNvPr id="5" name="Стрелка вниз 4"/>
          <p:cNvSpPr/>
          <p:nvPr/>
        </p:nvSpPr>
        <p:spPr>
          <a:xfrm>
            <a:off x="5870621" y="1481071"/>
            <a:ext cx="245268" cy="123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10000762" y="1453716"/>
            <a:ext cx="245268" cy="123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2058077" y="1465621"/>
            <a:ext cx="245268" cy="123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/>
          <p:cNvGrpSpPr/>
          <p:nvPr/>
        </p:nvGrpSpPr>
        <p:grpSpPr>
          <a:xfrm>
            <a:off x="8430476" y="1595040"/>
            <a:ext cx="3616934" cy="742140"/>
            <a:chOff x="0" y="103452"/>
            <a:chExt cx="4186032" cy="2189962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0" y="112387"/>
              <a:ext cx="4186032" cy="2006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Скругленный прямоугольник 4"/>
            <p:cNvSpPr/>
            <p:nvPr/>
          </p:nvSpPr>
          <p:spPr>
            <a:xfrm>
              <a:off x="103453" y="103452"/>
              <a:ext cx="3979128" cy="2189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kern="1200" dirty="0" smtClean="0"/>
                <a:t>Развитие образовательных программ (</a:t>
              </a:r>
              <a:r>
                <a:rPr lang="ru-RU" sz="1400" b="1" i="1" dirty="0" smtClean="0"/>
                <a:t>ОП </a:t>
              </a:r>
              <a:r>
                <a:rPr lang="ru-RU" sz="1400" b="1" i="1" dirty="0"/>
                <a:t>по траектории </a:t>
              </a:r>
              <a:r>
                <a:rPr lang="ru-RU" sz="1400" b="1" i="1" dirty="0" err="1"/>
                <a:t>Мехатроника</a:t>
              </a:r>
              <a:r>
                <a:rPr lang="ru-RU" sz="1400" b="1" i="1" dirty="0"/>
                <a:t> и </a:t>
              </a:r>
              <a:r>
                <a:rPr lang="ru-RU" sz="1400" b="1" i="1" dirty="0" smtClean="0"/>
                <a:t>робототехника)</a:t>
              </a:r>
              <a:endParaRPr lang="ru-RU" sz="1400" b="1" i="1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309955" y="1604769"/>
            <a:ext cx="3767345" cy="526914"/>
            <a:chOff x="0" y="0"/>
            <a:chExt cx="4186032" cy="2119226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0" y="0"/>
              <a:ext cx="4186032" cy="211922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Скругленный прямоугольник 4"/>
            <p:cNvSpPr/>
            <p:nvPr/>
          </p:nvSpPr>
          <p:spPr>
            <a:xfrm>
              <a:off x="103452" y="103452"/>
              <a:ext cx="3979128" cy="19123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kern="1200" dirty="0" smtClean="0"/>
                <a:t>Оказание услуг и проведение курсов</a:t>
              </a:r>
              <a:endParaRPr lang="ru-RU" sz="1400" b="1" i="1" kern="1200" dirty="0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8410835" y="2427434"/>
            <a:ext cx="3610156" cy="531152"/>
            <a:chOff x="3698585" y="103451"/>
            <a:chExt cx="4104912" cy="1182299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3698585" y="103451"/>
              <a:ext cx="4104912" cy="11822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Скругленный прямоугольник 4"/>
            <p:cNvSpPr/>
            <p:nvPr/>
          </p:nvSpPr>
          <p:spPr>
            <a:xfrm>
              <a:off x="3824370" y="103452"/>
              <a:ext cx="3979127" cy="9561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b="1" i="1" dirty="0"/>
                <a:t>Создать  </a:t>
              </a:r>
              <a:r>
                <a:rPr lang="ru-RU" sz="1400" b="1" i="1" dirty="0" smtClean="0"/>
                <a:t>лабораторию  </a:t>
              </a:r>
              <a:r>
                <a:rPr lang="ru-RU" sz="1400" b="1" i="1" dirty="0" err="1" smtClean="0"/>
                <a:t>мехатроники</a:t>
              </a:r>
              <a:r>
                <a:rPr lang="ru-RU" sz="1400" b="1" i="1" dirty="0" smtClean="0"/>
                <a:t> и ЧПУ к </a:t>
              </a:r>
              <a:r>
                <a:rPr lang="ru-RU" sz="1400" b="1" i="1" dirty="0"/>
                <a:t>2021 году</a:t>
              </a:r>
              <a:r>
                <a:rPr lang="ru-RU" sz="1400" b="1" i="1" dirty="0" smtClean="0"/>
                <a:t>;</a:t>
              </a:r>
            </a:p>
          </p:txBody>
        </p:sp>
      </p:grpSp>
      <p:sp>
        <p:nvSpPr>
          <p:cNvPr id="54" name="Скругленный прямоугольник 4"/>
          <p:cNvSpPr/>
          <p:nvPr/>
        </p:nvSpPr>
        <p:spPr>
          <a:xfrm>
            <a:off x="332572" y="2303594"/>
            <a:ext cx="3673123" cy="6549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22860" rIns="45720" bIns="2286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i="1" dirty="0" smtClean="0"/>
              <a:t>Создать</a:t>
            </a:r>
            <a:r>
              <a:rPr lang="ru-RU" sz="1400" b="1" i="1" dirty="0"/>
              <a:t> учебно-производственную и </a:t>
            </a:r>
            <a:r>
              <a:rPr lang="ru-RU" sz="1400" b="1" i="1" dirty="0" smtClean="0"/>
              <a:t>научно-исследовательскую лабораторию </a:t>
            </a:r>
            <a:r>
              <a:rPr lang="ru-RU" sz="1400" b="1" i="1" dirty="0"/>
              <a:t>к 2020-21 гг.</a:t>
            </a:r>
          </a:p>
        </p:txBody>
      </p:sp>
      <p:sp>
        <p:nvSpPr>
          <p:cNvPr id="41" name="Стрелка вниз 40"/>
          <p:cNvSpPr/>
          <p:nvPr/>
        </p:nvSpPr>
        <p:spPr>
          <a:xfrm>
            <a:off x="9995128" y="2295360"/>
            <a:ext cx="245268" cy="123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1" name="Группа 50"/>
          <p:cNvGrpSpPr/>
          <p:nvPr/>
        </p:nvGrpSpPr>
        <p:grpSpPr>
          <a:xfrm>
            <a:off x="451038" y="936029"/>
            <a:ext cx="3439946" cy="499597"/>
            <a:chOff x="3528" y="32617"/>
            <a:chExt cx="3439946" cy="49959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7" name="Прямоугольник 56"/>
            <p:cNvSpPr/>
            <p:nvPr/>
          </p:nvSpPr>
          <p:spPr>
            <a:xfrm>
              <a:off x="3528" y="32617"/>
              <a:ext cx="3439946" cy="499597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Прямоугольник 57"/>
            <p:cNvSpPr/>
            <p:nvPr/>
          </p:nvSpPr>
          <p:spPr>
            <a:xfrm>
              <a:off x="3528" y="32617"/>
              <a:ext cx="3439946" cy="4995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>
                  <a:solidFill>
                    <a:schemeClr val="tx1"/>
                  </a:solidFill>
                </a:rPr>
                <a:t>Высшая школа «Нефтяной, газовой и химической инженерии»</a:t>
              </a:r>
              <a:endParaRPr lang="ru-RU" sz="13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4171280" y="936029"/>
            <a:ext cx="3612107" cy="499597"/>
            <a:chOff x="3925066" y="32617"/>
            <a:chExt cx="3612107" cy="49959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0" name="Прямоугольник 59"/>
            <p:cNvSpPr/>
            <p:nvPr/>
          </p:nvSpPr>
          <p:spPr>
            <a:xfrm>
              <a:off x="4097227" y="32617"/>
              <a:ext cx="3439946" cy="499597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4">
                <a:hueOff val="5197847"/>
                <a:satOff val="-23984"/>
                <a:lumOff val="883"/>
                <a:alphaOff val="0"/>
              </a:schemeClr>
            </a:lnRef>
            <a:fillRef idx="3">
              <a:schemeClr val="accent4">
                <a:hueOff val="5197847"/>
                <a:satOff val="-23984"/>
                <a:lumOff val="883"/>
                <a:alphaOff val="0"/>
              </a:schemeClr>
            </a:fillRef>
            <a:effectRef idx="2">
              <a:schemeClr val="accent4">
                <a:hueOff val="5197847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Прямоугольник 60"/>
            <p:cNvSpPr/>
            <p:nvPr/>
          </p:nvSpPr>
          <p:spPr>
            <a:xfrm>
              <a:off x="3925066" y="32617"/>
              <a:ext cx="3439946" cy="4995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>
                  <a:solidFill>
                    <a:schemeClr val="tx1"/>
                  </a:solidFill>
                </a:rPr>
                <a:t>Высшая школа «Строительство и строительных материалов»</a:t>
              </a:r>
              <a:endParaRPr lang="ru-RU" sz="13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8430476" y="936028"/>
            <a:ext cx="3439946" cy="499597"/>
            <a:chOff x="7846605" y="32617"/>
            <a:chExt cx="3439946" cy="49959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3" name="Прямоугольник 62"/>
            <p:cNvSpPr/>
            <p:nvPr/>
          </p:nvSpPr>
          <p:spPr>
            <a:xfrm>
              <a:off x="7846605" y="32617"/>
              <a:ext cx="3439946" cy="499597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4">
                <a:hueOff val="10395693"/>
                <a:satOff val="-47968"/>
                <a:lumOff val="1765"/>
                <a:alphaOff val="0"/>
              </a:schemeClr>
            </a:lnRef>
            <a:fillRef idx="3">
              <a:schemeClr val="accent4">
                <a:hueOff val="10395693"/>
                <a:satOff val="-47968"/>
                <a:lumOff val="1765"/>
                <a:alphaOff val="0"/>
              </a:schemeClr>
            </a:fillRef>
            <a:effectRef idx="2">
              <a:schemeClr val="accent4">
                <a:hueOff val="10395693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Прямоугольник 63"/>
            <p:cNvSpPr/>
            <p:nvPr/>
          </p:nvSpPr>
          <p:spPr>
            <a:xfrm>
              <a:off x="7846605" y="32617"/>
              <a:ext cx="3439946" cy="4995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>
                  <a:solidFill>
                    <a:schemeClr val="tx1"/>
                  </a:solidFill>
                </a:rPr>
                <a:t>Высшая школа «Машиностроения»</a:t>
              </a:r>
              <a:endParaRPr lang="ru-RU" sz="13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66" name="Стрелка вниз 65"/>
          <p:cNvSpPr/>
          <p:nvPr/>
        </p:nvSpPr>
        <p:spPr>
          <a:xfrm>
            <a:off x="5863172" y="2144463"/>
            <a:ext cx="245268" cy="3195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7" name="Группа 66"/>
          <p:cNvGrpSpPr/>
          <p:nvPr/>
        </p:nvGrpSpPr>
        <p:grpSpPr>
          <a:xfrm>
            <a:off x="164028" y="5831403"/>
            <a:ext cx="11914113" cy="874197"/>
            <a:chOff x="3925066" y="532214"/>
            <a:chExt cx="3439946" cy="228384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8" name="Прямоугольник 67"/>
            <p:cNvSpPr/>
            <p:nvPr/>
          </p:nvSpPr>
          <p:spPr>
            <a:xfrm>
              <a:off x="3925066" y="532214"/>
              <a:ext cx="3439946" cy="2283840"/>
            </a:xfrm>
            <a:prstGeom prst="rect">
              <a:avLst/>
            </a:prstGeom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4">
                <a:tint val="40000"/>
                <a:alpha val="90000"/>
                <a:hueOff val="5756959"/>
                <a:satOff val="-30630"/>
                <a:lumOff val="-1745"/>
                <a:alphaOff val="0"/>
              </a:schemeClr>
            </a:lnRef>
            <a:fillRef idx="1">
              <a:schemeClr val="accent4">
                <a:tint val="40000"/>
                <a:alpha val="90000"/>
                <a:hueOff val="5756959"/>
                <a:satOff val="-30630"/>
                <a:lumOff val="-1745"/>
                <a:alphaOff val="0"/>
              </a:schemeClr>
            </a:fillRef>
            <a:effectRef idx="2">
              <a:schemeClr val="accent4">
                <a:tint val="40000"/>
                <a:alpha val="90000"/>
                <a:hueOff val="5756959"/>
                <a:satOff val="-30630"/>
                <a:lumOff val="-1745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9" name="Прямоугольник 68"/>
            <p:cNvSpPr/>
            <p:nvPr/>
          </p:nvSpPr>
          <p:spPr>
            <a:xfrm>
              <a:off x="3925066" y="532214"/>
              <a:ext cx="3439946" cy="22838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300" kern="1200" dirty="0" smtClean="0">
                  <a:latin typeface="Times New Roman" pitchFamily="18" charset="0"/>
                  <a:cs typeface="Times New Roman" pitchFamily="18" charset="0"/>
                </a:rPr>
                <a:t>Оснащение современным оборудованием, дальнейшее развитие и расширение номенклатуры продукции учебно-производственного центра «</a:t>
              </a:r>
              <a:r>
                <a:rPr lang="ru-RU" sz="1300" kern="1200" dirty="0" err="1" smtClean="0">
                  <a:latin typeface="Times New Roman" pitchFamily="18" charset="0"/>
                  <a:cs typeface="Times New Roman" pitchFamily="18" charset="0"/>
                </a:rPr>
                <a:t>Жас</a:t>
              </a:r>
              <a:r>
                <a:rPr lang="ru-RU" sz="13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kk-KZ" sz="1300" kern="1200" dirty="0" smtClean="0">
                  <a:latin typeface="Times New Roman" pitchFamily="18" charset="0"/>
                  <a:cs typeface="Times New Roman" pitchFamily="18" charset="0"/>
                </a:rPr>
                <a:t>құрылысшы</a:t>
              </a:r>
              <a:r>
                <a:rPr lang="ru-RU" sz="1300" kern="1200" dirty="0" smtClean="0">
                  <a:latin typeface="Times New Roman" pitchFamily="18" charset="0"/>
                  <a:cs typeface="Times New Roman" pitchFamily="18" charset="0"/>
                </a:rPr>
                <a:t>»</a:t>
              </a:r>
            </a:p>
            <a:p>
              <a:pPr marL="114300" lvl="1" indent="-114300" defTabSz="57785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ru-RU" sz="13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Постоянно обновлять </a:t>
              </a:r>
              <a:r>
                <a:rPr lang="ru-RU" sz="13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материально-техническую базу ВШ</a:t>
              </a:r>
              <a:r>
                <a:rPr lang="ru-RU" sz="13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marL="114300" lvl="1" indent="-114300" defTabSz="57785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ru-RU" sz="13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Приобретение </a:t>
              </a:r>
              <a:r>
                <a:rPr lang="ru-RU" sz="13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исследовательских </a:t>
              </a:r>
              <a:r>
                <a:rPr lang="ru-RU" sz="13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 </a:t>
              </a:r>
              <a:r>
                <a:rPr lang="ru-RU" sz="13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испытательных стендов, приборов </a:t>
              </a:r>
              <a:r>
                <a:rPr lang="ru-RU" sz="13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 оборудования по </a:t>
              </a:r>
              <a:r>
                <a:rPr lang="ru-RU" sz="13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машиностроению </a:t>
              </a:r>
              <a:r>
                <a:rPr lang="ru-RU" sz="13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 </a:t>
              </a:r>
              <a:r>
                <a:rPr lang="ru-RU" sz="13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мехатронике</a:t>
              </a:r>
              <a:r>
                <a:rPr lang="ru-RU" sz="1300" dirty="0">
                  <a:solidFill>
                    <a:schemeClr val="tx1"/>
                  </a:solidFill>
                </a:rPr>
                <a:t>;</a:t>
              </a:r>
            </a:p>
            <a:p>
              <a:pPr marL="114300" lvl="1" indent="-114300" defTabSz="577850">
                <a:lnSpc>
                  <a:spcPct val="90000"/>
                </a:lnSpc>
                <a:spcAft>
                  <a:spcPct val="15000"/>
                </a:spcAft>
                <a:buChar char="••"/>
              </a:pPr>
              <a:endParaRPr lang="ru-RU" sz="1300" dirty="0">
                <a:solidFill>
                  <a:schemeClr val="tx1"/>
                </a:solidFill>
              </a:endParaRP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3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70" name="Стрелка вниз 69"/>
          <p:cNvSpPr/>
          <p:nvPr/>
        </p:nvSpPr>
        <p:spPr>
          <a:xfrm>
            <a:off x="10027815" y="2991345"/>
            <a:ext cx="245268" cy="3837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377825" y="403225"/>
            <a:ext cx="1139348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Блок-схема: процесс 16"/>
          <p:cNvSpPr/>
          <p:nvPr/>
        </p:nvSpPr>
        <p:spPr>
          <a:xfrm>
            <a:off x="4832350" y="153988"/>
            <a:ext cx="773113" cy="192087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5884863" y="146050"/>
            <a:ext cx="774700" cy="193675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7046913" y="153988"/>
            <a:ext cx="773112" cy="192087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8039100" y="155575"/>
            <a:ext cx="773113" cy="193675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87338" y="127000"/>
            <a:ext cx="45450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План развития </a:t>
            </a:r>
            <a:r>
              <a:rPr lang="kk-KZ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индустриально-технологического института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153" name="Объект 2"/>
          <p:cNvSpPr txBox="1">
            <a:spLocks/>
          </p:cNvSpPr>
          <p:nvPr/>
        </p:nvSpPr>
        <p:spPr bwMode="auto">
          <a:xfrm>
            <a:off x="287338" y="612775"/>
            <a:ext cx="110823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altLang="ru-RU" sz="1600" b="1" dirty="0">
                <a:solidFill>
                  <a:srgbClr val="7030A0"/>
                </a:solidFill>
                <a:latin typeface="Calibri" pitchFamily="34" charset="0"/>
              </a:rPr>
              <a:t>Лидерство в исследованиях и распространении инноваций</a:t>
            </a:r>
            <a:endParaRPr lang="ru-RU" altLang="ru-RU" sz="1400" b="1" dirty="0">
              <a:solidFill>
                <a:srgbClr val="7030A0"/>
              </a:solidFill>
              <a:latin typeface="Calibri" pitchFamily="34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kk-KZ" altLang="ru-RU" sz="1400" dirty="0">
                <a:latin typeface="Calibri" pitchFamily="34" charset="0"/>
              </a:rPr>
              <a:t>ИТИ </a:t>
            </a:r>
            <a:r>
              <a:rPr lang="ru-RU" altLang="ru-RU" sz="1400" dirty="0">
                <a:latin typeface="Calibri" pitchFamily="34" charset="0"/>
              </a:rPr>
              <a:t>создаст структуру организованных исследований</a:t>
            </a:r>
            <a:r>
              <a:rPr lang="kk-KZ" altLang="ru-RU" sz="1400" dirty="0">
                <a:latin typeface="Calibri" pitchFamily="34" charset="0"/>
              </a:rPr>
              <a:t> </a:t>
            </a:r>
            <a:r>
              <a:rPr lang="ru-RU" altLang="ru-RU" sz="1400" dirty="0">
                <a:latin typeface="Calibri" pitchFamily="34" charset="0"/>
              </a:rPr>
              <a:t>и обеспечит условия высокой продуктивности научных и исследовательских проектов, со строгим соответствием критериям качества научной </a:t>
            </a:r>
            <a:r>
              <a:rPr lang="ru-RU" altLang="ru-RU" sz="1400" dirty="0" smtClean="0">
                <a:latin typeface="Calibri" pitchFamily="34" charset="0"/>
              </a:rPr>
              <a:t>работы</a:t>
            </a:r>
            <a:endParaRPr lang="ru-RU" altLang="ru-RU" sz="1400" dirty="0">
              <a:latin typeface="Calibri" pitchFamily="34" charset="0"/>
            </a:endParaRPr>
          </a:p>
        </p:txBody>
      </p:sp>
      <p:sp>
        <p:nvSpPr>
          <p:cNvPr id="6154" name="Прямоугольник 2"/>
          <p:cNvSpPr>
            <a:spLocks noChangeArrowheads="1"/>
          </p:cNvSpPr>
          <p:nvPr/>
        </p:nvSpPr>
        <p:spPr bwMode="auto">
          <a:xfrm>
            <a:off x="2009775" y="1398072"/>
            <a:ext cx="9458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i="1" dirty="0" smtClean="0">
                <a:solidFill>
                  <a:srgbClr val="FF0000"/>
                </a:solidFill>
                <a:latin typeface="Calibri" pitchFamily="34" charset="0"/>
              </a:rPr>
              <a:t>Подача  </a:t>
            </a:r>
            <a:r>
              <a:rPr lang="ru-RU" altLang="ru-RU" b="1" i="1" dirty="0">
                <a:solidFill>
                  <a:srgbClr val="FF0000"/>
                </a:solidFill>
                <a:latin typeface="Calibri" pitchFamily="34" charset="0"/>
              </a:rPr>
              <a:t>заявок  на </a:t>
            </a:r>
            <a:r>
              <a:rPr lang="ru-RU" altLang="ru-RU" b="1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altLang="ru-RU" b="1" i="1" dirty="0">
                <a:solidFill>
                  <a:srgbClr val="FF0000"/>
                </a:solidFill>
                <a:latin typeface="Calibri" pitchFamily="34" charset="0"/>
              </a:rPr>
              <a:t>научные  </a:t>
            </a:r>
            <a:r>
              <a:rPr lang="ru-RU" altLang="ru-RU" b="1" i="1" dirty="0" err="1" smtClean="0">
                <a:solidFill>
                  <a:srgbClr val="FF0000"/>
                </a:solidFill>
                <a:latin typeface="Calibri" pitchFamily="34" charset="0"/>
              </a:rPr>
              <a:t>грантовое</a:t>
            </a:r>
            <a:r>
              <a:rPr lang="ru-RU" altLang="ru-RU" b="1" i="1" dirty="0" smtClean="0">
                <a:solidFill>
                  <a:srgbClr val="FF0000"/>
                </a:solidFill>
                <a:latin typeface="Calibri" pitchFamily="34" charset="0"/>
              </a:rPr>
              <a:t> финансирование исследований</a:t>
            </a:r>
            <a:endParaRPr lang="ru-RU" b="1" i="1" dirty="0">
              <a:solidFill>
                <a:srgbClr val="FF000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196175"/>
              </p:ext>
            </p:extLst>
          </p:nvPr>
        </p:nvGraphicFramePr>
        <p:xfrm>
          <a:off x="686076" y="1918216"/>
          <a:ext cx="10734124" cy="1472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65011"/>
                <a:gridCol w="1651948"/>
                <a:gridCol w="1739055"/>
                <a:gridCol w="1739055"/>
                <a:gridCol w="1739055"/>
              </a:tblGrid>
              <a:tr h="390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Высшие школы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2018 году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Подано на 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ГФ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Выиграно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подача заявки в 2020 году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Выиграно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  <a:tr h="235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Нефтяной,</a:t>
                      </a:r>
                      <a:r>
                        <a:rPr lang="ru-RU" sz="1400" baseline="0" dirty="0" smtClean="0">
                          <a:effectLst/>
                          <a:latin typeface="+mn-lt"/>
                        </a:rPr>
                        <a:t> газовой и хим. </a:t>
                      </a:r>
                      <a:r>
                        <a:rPr lang="ru-RU" sz="1400" baseline="0" dirty="0" err="1" smtClean="0">
                          <a:effectLst/>
                          <a:latin typeface="+mn-lt"/>
                        </a:rPr>
                        <a:t>инж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  <a:tr h="235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и СМ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  <a:tr h="235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Машиностроение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2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  <a:tr h="235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ИТОГО: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445827"/>
              </p:ext>
            </p:extLst>
          </p:nvPr>
        </p:nvGraphicFramePr>
        <p:xfrm>
          <a:off x="612198" y="4144242"/>
          <a:ext cx="10842170" cy="1595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8233"/>
                <a:gridCol w="1318062"/>
                <a:gridCol w="1249218"/>
                <a:gridCol w="1359015"/>
                <a:gridCol w="1468821"/>
                <a:gridCol w="1468821"/>
              </a:tblGrid>
              <a:tr h="31345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Высшая школа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2023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791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«Нефтяной, газовой и химической инженерии»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  <a:tr h="30796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«Строительство и строительные</a:t>
                      </a:r>
                      <a:r>
                        <a:rPr lang="ru-RU" sz="1400" baseline="0" dirty="0" smtClean="0"/>
                        <a:t> материалы</a:t>
                      </a:r>
                      <a:r>
                        <a:rPr lang="ru-RU" sz="1400" dirty="0" smtClean="0"/>
                        <a:t>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  <a:tr h="30796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«Машиностроение»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  <a:tr h="30796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ИТОГО по институту: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Прямоугольник 2"/>
          <p:cNvSpPr>
            <a:spLocks noChangeArrowheads="1"/>
          </p:cNvSpPr>
          <p:nvPr/>
        </p:nvSpPr>
        <p:spPr bwMode="auto">
          <a:xfrm>
            <a:off x="2140318" y="3618757"/>
            <a:ext cx="74303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i="1" dirty="0">
                <a:solidFill>
                  <a:srgbClr val="FF0000"/>
                </a:solidFill>
                <a:latin typeface="Calibri" pitchFamily="34" charset="0"/>
              </a:rPr>
              <a:t>П</a:t>
            </a:r>
            <a:r>
              <a:rPr lang="ru-RU" altLang="ru-RU" b="1" i="1" dirty="0" smtClean="0">
                <a:solidFill>
                  <a:srgbClr val="FF0000"/>
                </a:solidFill>
                <a:latin typeface="Calibri" pitchFamily="34" charset="0"/>
              </a:rPr>
              <a:t>убликация </a:t>
            </a:r>
            <a:r>
              <a:rPr lang="ru-RU" altLang="ru-RU" b="1" i="1" dirty="0">
                <a:solidFill>
                  <a:srgbClr val="FF0000"/>
                </a:solidFill>
                <a:latin typeface="Calibri" pitchFamily="34" charset="0"/>
              </a:rPr>
              <a:t>ППС в международных журналах (</a:t>
            </a:r>
            <a:r>
              <a:rPr lang="ru-RU" altLang="ru-RU" b="1" i="1" dirty="0" err="1">
                <a:solidFill>
                  <a:srgbClr val="FF0000"/>
                </a:solidFill>
                <a:latin typeface="Calibri" pitchFamily="34" charset="0"/>
              </a:rPr>
              <a:t>Web</a:t>
            </a:r>
            <a:r>
              <a:rPr lang="ru-RU" altLang="ru-RU" b="1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altLang="ru-RU" b="1" i="1" dirty="0" err="1">
                <a:solidFill>
                  <a:srgbClr val="FF0000"/>
                </a:solidFill>
                <a:latin typeface="Calibri" pitchFamily="34" charset="0"/>
              </a:rPr>
              <a:t>of</a:t>
            </a:r>
            <a:r>
              <a:rPr lang="ru-RU" altLang="ru-RU" b="1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altLang="ru-RU" b="1" i="1" dirty="0" err="1">
                <a:solidFill>
                  <a:srgbClr val="FF0000"/>
                </a:solidFill>
                <a:latin typeface="Calibri" pitchFamily="34" charset="0"/>
              </a:rPr>
              <a:t>Science</a:t>
            </a:r>
            <a:r>
              <a:rPr lang="ru-RU" altLang="ru-RU" b="1" i="1" dirty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ru-RU" altLang="ru-RU" b="1" i="1" dirty="0" err="1">
                <a:solidFill>
                  <a:srgbClr val="FF0000"/>
                </a:solidFill>
                <a:latin typeface="Calibri" pitchFamily="34" charset="0"/>
              </a:rPr>
              <a:t>Scopus</a:t>
            </a:r>
            <a:r>
              <a:rPr lang="ru-RU" altLang="ru-RU" b="1" i="1" dirty="0">
                <a:solidFill>
                  <a:srgbClr val="FF0000"/>
                </a:solidFill>
                <a:latin typeface="Calibri" pitchFamily="34" charset="0"/>
              </a:rPr>
              <a:t>)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377825" y="403225"/>
            <a:ext cx="1139348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Блок-схема: процесс 16"/>
          <p:cNvSpPr/>
          <p:nvPr/>
        </p:nvSpPr>
        <p:spPr>
          <a:xfrm>
            <a:off x="4832350" y="153988"/>
            <a:ext cx="773113" cy="192087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5884863" y="146050"/>
            <a:ext cx="774700" cy="193675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7046913" y="153988"/>
            <a:ext cx="773112" cy="192087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8039100" y="155575"/>
            <a:ext cx="773113" cy="193675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87338" y="127000"/>
            <a:ext cx="45450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План развития </a:t>
            </a:r>
            <a:r>
              <a:rPr lang="kk-KZ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индустриально-технологического института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0611" y="403225"/>
            <a:ext cx="111216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Доход от научной деятельности и платных услуг института, </a:t>
            </a:r>
            <a:r>
              <a:rPr lang="ru-RU" sz="1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тыс</a:t>
            </a:r>
            <a:r>
              <a:rPr lang="ru-RU" sz="14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тенге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54494265"/>
              </p:ext>
            </p:extLst>
          </p:nvPr>
        </p:nvGraphicFramePr>
        <p:xfrm>
          <a:off x="4207424" y="1210599"/>
          <a:ext cx="4218232" cy="278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3824541294"/>
              </p:ext>
            </p:extLst>
          </p:nvPr>
        </p:nvGraphicFramePr>
        <p:xfrm>
          <a:off x="224512" y="1055118"/>
          <a:ext cx="3746571" cy="2880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2299224959"/>
              </p:ext>
            </p:extLst>
          </p:nvPr>
        </p:nvGraphicFramePr>
        <p:xfrm>
          <a:off x="8372180" y="1210598"/>
          <a:ext cx="3819820" cy="2682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22" name="Группа 21"/>
          <p:cNvGrpSpPr/>
          <p:nvPr/>
        </p:nvGrpSpPr>
        <p:grpSpPr>
          <a:xfrm>
            <a:off x="377825" y="711002"/>
            <a:ext cx="3439946" cy="499597"/>
            <a:chOff x="3528" y="32617"/>
            <a:chExt cx="3439946" cy="49959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Прямоугольник 22"/>
            <p:cNvSpPr/>
            <p:nvPr/>
          </p:nvSpPr>
          <p:spPr>
            <a:xfrm>
              <a:off x="3528" y="32617"/>
              <a:ext cx="3439946" cy="499597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Прямоугольник 24"/>
            <p:cNvSpPr/>
            <p:nvPr/>
          </p:nvSpPr>
          <p:spPr>
            <a:xfrm>
              <a:off x="3528" y="32617"/>
              <a:ext cx="3439946" cy="4995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>
                  <a:solidFill>
                    <a:schemeClr val="tx1"/>
                  </a:solidFill>
                </a:rPr>
                <a:t>Высшая школа «Нефтяной, газовой и химической инженерии»</a:t>
              </a:r>
              <a:endParaRPr lang="ru-RU" sz="13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426993" y="711002"/>
            <a:ext cx="3612107" cy="499597"/>
            <a:chOff x="3925066" y="32617"/>
            <a:chExt cx="3612107" cy="49959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7" name="Прямоугольник 26"/>
            <p:cNvSpPr/>
            <p:nvPr/>
          </p:nvSpPr>
          <p:spPr>
            <a:xfrm>
              <a:off x="4097227" y="32617"/>
              <a:ext cx="3439946" cy="499597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4">
                <a:hueOff val="5197847"/>
                <a:satOff val="-23984"/>
                <a:lumOff val="883"/>
                <a:alphaOff val="0"/>
              </a:schemeClr>
            </a:lnRef>
            <a:fillRef idx="3">
              <a:schemeClr val="accent4">
                <a:hueOff val="5197847"/>
                <a:satOff val="-23984"/>
                <a:lumOff val="883"/>
                <a:alphaOff val="0"/>
              </a:schemeClr>
            </a:fillRef>
            <a:effectRef idx="2">
              <a:schemeClr val="accent4">
                <a:hueOff val="5197847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Прямоугольник 27"/>
            <p:cNvSpPr/>
            <p:nvPr/>
          </p:nvSpPr>
          <p:spPr>
            <a:xfrm>
              <a:off x="3925066" y="32617"/>
              <a:ext cx="3439946" cy="4995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>
                  <a:solidFill>
                    <a:schemeClr val="tx1"/>
                  </a:solidFill>
                </a:rPr>
                <a:t>Высшая школа «Строительство и строительных материалов»</a:t>
              </a:r>
              <a:endParaRPr lang="ru-RU" sz="13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8597153" y="711001"/>
            <a:ext cx="3439946" cy="499597"/>
            <a:chOff x="7846605" y="32617"/>
            <a:chExt cx="3439946" cy="49959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0" name="Прямоугольник 29"/>
            <p:cNvSpPr/>
            <p:nvPr/>
          </p:nvSpPr>
          <p:spPr>
            <a:xfrm>
              <a:off x="7846605" y="32617"/>
              <a:ext cx="3439946" cy="499597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4">
                <a:hueOff val="10395693"/>
                <a:satOff val="-47968"/>
                <a:lumOff val="1765"/>
                <a:alphaOff val="0"/>
              </a:schemeClr>
            </a:lnRef>
            <a:fillRef idx="3">
              <a:schemeClr val="accent4">
                <a:hueOff val="10395693"/>
                <a:satOff val="-47968"/>
                <a:lumOff val="1765"/>
                <a:alphaOff val="0"/>
              </a:schemeClr>
            </a:fillRef>
            <a:effectRef idx="2">
              <a:schemeClr val="accent4">
                <a:hueOff val="10395693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Прямоугольник 30"/>
            <p:cNvSpPr/>
            <p:nvPr/>
          </p:nvSpPr>
          <p:spPr>
            <a:xfrm>
              <a:off x="7846605" y="32617"/>
              <a:ext cx="3439946" cy="4995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>
                  <a:solidFill>
                    <a:schemeClr val="tx1"/>
                  </a:solidFill>
                </a:rPr>
                <a:t>Высшая школа «Машиностроения»</a:t>
              </a:r>
              <a:endParaRPr lang="ru-RU" sz="13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251112" y="4030303"/>
            <a:ext cx="9935587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None/>
            </a:pPr>
            <a:r>
              <a:rPr lang="ru-RU" altLang="ru-RU" b="1" dirty="0">
                <a:latin typeface="Calibri" pitchFamily="34" charset="0"/>
              </a:rPr>
              <a:t>Мероприятия по трудоустройству выпускников и сотрудничество с работодателями: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525835" y="4013375"/>
            <a:ext cx="2511264" cy="375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предприятия - партнеры</a:t>
            </a:r>
            <a:endParaRPr lang="ru-RU" sz="1600" dirty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972720"/>
              </p:ext>
            </p:extLst>
          </p:nvPr>
        </p:nvGraphicFramePr>
        <p:xfrm>
          <a:off x="1670825" y="4371935"/>
          <a:ext cx="8761228" cy="1243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6380"/>
                <a:gridCol w="902617"/>
                <a:gridCol w="902617"/>
                <a:gridCol w="931731"/>
                <a:gridCol w="844385"/>
                <a:gridCol w="873498"/>
              </a:tblGrid>
              <a:tr h="3108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Высшие школы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solidFill>
                      <a:srgbClr val="16C80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2019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solidFill>
                      <a:srgbClr val="16C80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solidFill>
                      <a:srgbClr val="16C80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solidFill>
                      <a:srgbClr val="16C80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solidFill>
                      <a:srgbClr val="16C80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solidFill>
                      <a:srgbClr val="16C804"/>
                    </a:solidFill>
                  </a:tcPr>
                </a:tc>
              </a:tr>
              <a:tr h="3108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Нефтяной,</a:t>
                      </a:r>
                      <a:r>
                        <a:rPr lang="ru-RU" sz="1400" baseline="0" dirty="0" smtClean="0">
                          <a:effectLst/>
                          <a:latin typeface="+mn-lt"/>
                        </a:rPr>
                        <a:t> газовой и химической инженерии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solidFill>
                      <a:srgbClr val="16C80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</a:tr>
              <a:tr h="3108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и СМ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solidFill>
                      <a:srgbClr val="16C80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</a:tr>
              <a:tr h="3108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Машиностроение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solidFill>
                      <a:srgbClr val="16C80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alt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Arial" charset="0"/>
                        </a:rPr>
                        <a:t>3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</a:tr>
            </a:tbl>
          </a:graphicData>
        </a:graphic>
      </p:graphicFrame>
      <p:sp>
        <p:nvSpPr>
          <p:cNvPr id="35" name="Объект 2"/>
          <p:cNvSpPr txBox="1">
            <a:spLocks/>
          </p:cNvSpPr>
          <p:nvPr/>
        </p:nvSpPr>
        <p:spPr bwMode="auto">
          <a:xfrm>
            <a:off x="287338" y="5648523"/>
            <a:ext cx="11336339" cy="111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None/>
            </a:pPr>
            <a:r>
              <a:rPr lang="ru-RU" altLang="ru-RU" sz="1600" b="1" dirty="0" smtClean="0">
                <a:solidFill>
                  <a:srgbClr val="16C804"/>
                </a:solidFill>
                <a:latin typeface="Calibri" pitchFamily="34" charset="0"/>
              </a:rPr>
              <a:t>-</a:t>
            </a:r>
            <a:r>
              <a:rPr lang="ru-RU" altLang="ru-RU" sz="1400" dirty="0" smtClean="0">
                <a:latin typeface="Calibri" pitchFamily="34" charset="0"/>
              </a:rPr>
              <a:t> </a:t>
            </a:r>
            <a:r>
              <a:rPr lang="ru-RU" altLang="ru-RU" sz="1400" dirty="0">
                <a:latin typeface="Calibri" pitchFamily="34" charset="0"/>
              </a:rPr>
              <a:t>По принципу социального партнерства и для обеспечения качества обучения постоянно проводить и </a:t>
            </a:r>
            <a:r>
              <a:rPr lang="ru-RU" altLang="ru-RU" sz="1400" dirty="0" smtClean="0">
                <a:latin typeface="Calibri" pitchFamily="34" charset="0"/>
              </a:rPr>
              <a:t>планировать </a:t>
            </a:r>
            <a:r>
              <a:rPr lang="ru-RU" altLang="ru-RU" sz="1400" dirty="0" err="1">
                <a:latin typeface="Calibri" pitchFamily="34" charset="0"/>
              </a:rPr>
              <a:t>практикоориентированные</a:t>
            </a:r>
            <a:r>
              <a:rPr lang="ru-RU" altLang="ru-RU" sz="1400" dirty="0">
                <a:latin typeface="Calibri" pitchFamily="34" charset="0"/>
              </a:rPr>
              <a:t> занятия и проблемные лекции </a:t>
            </a:r>
            <a:r>
              <a:rPr lang="ru-RU" altLang="ru-RU" sz="1400" dirty="0" smtClean="0">
                <a:latin typeface="Calibri" pitchFamily="34" charset="0"/>
              </a:rPr>
              <a:t>работодателей по всем специальностям;</a:t>
            </a:r>
            <a:endParaRPr lang="ru-RU" altLang="ru-RU" sz="1400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None/>
            </a:pPr>
            <a:r>
              <a:rPr lang="ru-RU" altLang="ru-RU" sz="1600" b="1" dirty="0" smtClean="0">
                <a:solidFill>
                  <a:srgbClr val="16C804"/>
                </a:solidFill>
                <a:latin typeface="Calibri" pitchFamily="34" charset="0"/>
              </a:rPr>
              <a:t>-</a:t>
            </a:r>
            <a:r>
              <a:rPr lang="ru-RU" altLang="ru-RU" sz="1400" dirty="0" smtClean="0">
                <a:latin typeface="Calibri" pitchFamily="34" charset="0"/>
              </a:rPr>
              <a:t> </a:t>
            </a:r>
            <a:r>
              <a:rPr lang="ru-RU" altLang="ru-RU" sz="1400" dirty="0">
                <a:latin typeface="Calibri" pitchFamily="34" charset="0"/>
              </a:rPr>
              <a:t>Модули Образовательных программ рассматривать и обновлять с учетом предложений и рекомендаций </a:t>
            </a:r>
            <a:r>
              <a:rPr lang="ru-RU" altLang="ru-RU" sz="1400" dirty="0" smtClean="0">
                <a:latin typeface="Calibri" pitchFamily="34" charset="0"/>
              </a:rPr>
              <a:t>работодателей;</a:t>
            </a:r>
            <a:endParaRPr lang="ru-RU" altLang="ru-RU" sz="1400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None/>
            </a:pPr>
            <a:r>
              <a:rPr lang="ru-RU" altLang="ru-RU" sz="1600" b="1" dirty="0" smtClean="0">
                <a:solidFill>
                  <a:srgbClr val="16C804"/>
                </a:solidFill>
                <a:latin typeface="Calibri" pitchFamily="34" charset="0"/>
              </a:rPr>
              <a:t>-</a:t>
            </a:r>
            <a:r>
              <a:rPr lang="ru-RU" altLang="ru-RU" sz="1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latin typeface="Calibri" pitchFamily="34" charset="0"/>
              </a:rPr>
              <a:t>Создать корпоративный Совет института из числа работодатели (</a:t>
            </a:r>
            <a:r>
              <a:rPr lang="ru-RU" altLang="ru-RU" sz="1400" dirty="0" err="1">
                <a:solidFill>
                  <a:srgbClr val="000000"/>
                </a:solidFill>
                <a:latin typeface="Calibri" pitchFamily="34" charset="0"/>
              </a:rPr>
              <a:t>стейкхолдеров</a:t>
            </a:r>
            <a:r>
              <a:rPr lang="ru-RU" altLang="ru-RU" sz="1400" dirty="0">
                <a:solidFill>
                  <a:srgbClr val="000000"/>
                </a:solidFill>
                <a:latin typeface="Calibri" pitchFamily="34" charset="0"/>
              </a:rPr>
              <a:t>) крупных предприятии города</a:t>
            </a:r>
            <a:endParaRPr lang="ru-RU" altLang="ru-RU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897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Группа 10"/>
          <p:cNvGrpSpPr>
            <a:grpSpLocks/>
          </p:cNvGrpSpPr>
          <p:nvPr/>
        </p:nvGrpSpPr>
        <p:grpSpPr bwMode="auto">
          <a:xfrm>
            <a:off x="3371850" y="5005388"/>
            <a:ext cx="5641975" cy="1138237"/>
            <a:chOff x="3348503" y="4003159"/>
            <a:chExt cx="5640952" cy="135900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168979" y="4003160"/>
              <a:ext cx="2820476" cy="1359007"/>
            </a:xfrm>
            <a:prstGeom prst="rect">
              <a:avLst/>
            </a:prstGeom>
            <a:blipFill dpi="0" rotWithShape="1">
              <a:blip r:embed="rId3">
                <a:alphaModFix amt="75000"/>
              </a:blip>
              <a:srcRect/>
              <a:stretch>
                <a:fillRect l="-144933" r="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 rot="10800000">
              <a:off x="3348503" y="4003159"/>
              <a:ext cx="2820476" cy="1359007"/>
            </a:xfrm>
            <a:prstGeom prst="rect">
              <a:avLst/>
            </a:prstGeom>
            <a:blipFill dpi="0" rotWithShape="1">
              <a:blip r:embed="rId3">
                <a:alphaModFix amt="75000"/>
              </a:blip>
              <a:srcRect/>
              <a:stretch>
                <a:fillRect l="-144933" r="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857500" y="2562225"/>
            <a:ext cx="66706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СПАСИБО ЗА ВНИМАНИЕ 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35500" y="5250656"/>
            <a:ext cx="3114675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C00000"/>
                </a:solidFill>
                <a:latin typeface="+mn-lt"/>
                <a:cs typeface="+mn-cs"/>
              </a:rPr>
              <a:t>090009, </a:t>
            </a:r>
            <a:r>
              <a:rPr lang="ru-RU" sz="1200" dirty="0" err="1">
                <a:solidFill>
                  <a:srgbClr val="C00000"/>
                </a:solidFill>
                <a:latin typeface="+mn-lt"/>
                <a:cs typeface="+mn-cs"/>
              </a:rPr>
              <a:t>г.Уральск</a:t>
            </a:r>
            <a:r>
              <a:rPr lang="ru-RU" sz="1200" dirty="0">
                <a:solidFill>
                  <a:srgbClr val="C00000"/>
                </a:solidFill>
                <a:latin typeface="+mn-lt"/>
                <a:cs typeface="+mn-cs"/>
              </a:rPr>
              <a:t>, </a:t>
            </a:r>
            <a:r>
              <a:rPr lang="ru-RU" sz="1200" dirty="0" err="1">
                <a:solidFill>
                  <a:srgbClr val="C00000"/>
                </a:solidFill>
                <a:latin typeface="+mn-lt"/>
                <a:cs typeface="+mn-cs"/>
              </a:rPr>
              <a:t>ул.Жангир</a:t>
            </a:r>
            <a:r>
              <a:rPr lang="ru-RU" sz="1200" dirty="0">
                <a:solidFill>
                  <a:srgbClr val="C00000"/>
                </a:solidFill>
                <a:latin typeface="+mn-lt"/>
                <a:cs typeface="+mn-cs"/>
              </a:rPr>
              <a:t> хана, 51/4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C00000"/>
                </a:solidFill>
                <a:latin typeface="+mn-lt"/>
                <a:cs typeface="+mn-cs"/>
              </a:rPr>
              <a:t>Тел.: +7 |711| 2516133;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C00000"/>
                </a:solidFill>
                <a:latin typeface="+mn-lt"/>
                <a:cs typeface="+mn-cs"/>
              </a:rPr>
              <a:t>e-mail: </a:t>
            </a:r>
            <a:r>
              <a:rPr lang="en-US" sz="1200" dirty="0">
                <a:solidFill>
                  <a:srgbClr val="C00000"/>
                </a:solidFill>
                <a:latin typeface="+mn-lt"/>
                <a:cs typeface="+mn-cs"/>
              </a:rPr>
              <a:t>zapkazatu@wkau.kz</a:t>
            </a:r>
            <a:r>
              <a:rPr lang="ru-RU" sz="1200" dirty="0">
                <a:solidFill>
                  <a:srgbClr val="C00000"/>
                </a:solidFill>
                <a:latin typeface="+mn-lt"/>
                <a:cs typeface="+mn-cs"/>
              </a:rPr>
              <a:t>       </a:t>
            </a:r>
            <a:r>
              <a:rPr lang="ru-RU" sz="1200" dirty="0" err="1">
                <a:solidFill>
                  <a:srgbClr val="C00000"/>
                </a:solidFill>
                <a:latin typeface="+mn-lt"/>
                <a:cs typeface="+mn-cs"/>
              </a:rPr>
              <a:t>www</a:t>
            </a:r>
            <a:r>
              <a:rPr lang="ru-RU" sz="1200" dirty="0">
                <a:solidFill>
                  <a:srgbClr val="C00000"/>
                </a:solidFill>
                <a:latin typeface="+mn-lt"/>
                <a:cs typeface="+mn-cs"/>
              </a:rPr>
              <a:t>.</a:t>
            </a:r>
            <a:r>
              <a:rPr lang="en-US" sz="1200" dirty="0">
                <a:solidFill>
                  <a:srgbClr val="C00000"/>
                </a:solidFill>
                <a:latin typeface="+mn-lt"/>
                <a:cs typeface="+mn-cs"/>
              </a:rPr>
              <a:t>wkau.kz</a:t>
            </a:r>
            <a:endParaRPr lang="ru-RU" sz="12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12507</TotalTime>
  <Words>1514</Words>
  <Application>Microsoft Office PowerPoint</Application>
  <PresentationFormat>Произвольный</PresentationFormat>
  <Paragraphs>379</Paragraphs>
  <Slides>8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Диаграмма Microsoft Excel</vt:lpstr>
      <vt:lpstr>ОСНОВНЫЕ НАПРАВЛЕНИЯ  РАЗВИТИЯ ИНДУСТРИАЛЬНО-ТЕХНОЛОГИЧЕСКОГО ИНСТИТУТА  до 2023 года (с корректировкой 2021г.)</vt:lpstr>
      <vt:lpstr>Презентация PowerPoint</vt:lpstr>
      <vt:lpstr>Презентация PowerPoint</vt:lpstr>
      <vt:lpstr>Академическая мобильность и стажировка ППС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Yem Alexander</dc:creator>
  <cp:lastModifiedBy>User77</cp:lastModifiedBy>
  <cp:revision>416</cp:revision>
  <cp:lastPrinted>2021-12-24T11:36:57Z</cp:lastPrinted>
  <dcterms:created xsi:type="dcterms:W3CDTF">2014-08-19T16:21:30Z</dcterms:created>
  <dcterms:modified xsi:type="dcterms:W3CDTF">2021-12-28T04:13:29Z</dcterms:modified>
</cp:coreProperties>
</file>