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5" r:id="rId3"/>
    <p:sldId id="276" r:id="rId4"/>
    <p:sldId id="277" r:id="rId5"/>
    <p:sldId id="278" r:id="rId6"/>
    <p:sldId id="281" r:id="rId7"/>
    <p:sldId id="279" r:id="rId8"/>
  </p:sldIdLst>
  <p:sldSz cx="9144000" cy="6858000" type="screen4x3"/>
  <p:notesSz cx="6805613" cy="99393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8A68610-D8F3-4A92-BACA-1EB9B847A9CF}">
          <p14:sldIdLst>
            <p14:sldId id="256"/>
            <p14:sldId id="275"/>
            <p14:sldId id="276"/>
            <p14:sldId id="277"/>
            <p14:sldId id="278"/>
            <p14:sldId id="281"/>
          </p14:sldIdLst>
        </p14:section>
        <p14:section name="Раздел без заголовка" id="{07EC7590-934C-41AE-B329-60FABF344489}">
          <p14:sldIdLst>
            <p14:sldId id="27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1733D"/>
    <a:srgbClr val="09A709"/>
    <a:srgbClr val="7DF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7" autoAdjust="0"/>
    <p:restoredTop sz="92230" autoAdjust="0"/>
  </p:normalViewPr>
  <p:slideViewPr>
    <p:cSldViewPr>
      <p:cViewPr>
        <p:scale>
          <a:sx n="79" d="100"/>
          <a:sy n="79" d="100"/>
        </p:scale>
        <p:origin x="-2460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684228934844982E-2"/>
          <c:y val="0.1943288859725868"/>
          <c:w val="0.461453513244799"/>
          <c:h val="0.6112266695829685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0213774217964358"/>
          <c:y val="0.19271509592598421"/>
          <c:w val="0.32772820954736853"/>
          <c:h val="0.61296768307794858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000" dirty="0">
                <a:solidFill>
                  <a:schemeClr val="tx1"/>
                </a:solidFill>
              </a:rPr>
              <a:t>2019</a:t>
            </a:r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Лист8!$D$7</c:f>
              <c:strCache>
                <c:ptCount val="1"/>
                <c:pt idx="0">
                  <c:v>Структура образователных доходов</c:v>
                </c:pt>
              </c:strCache>
            </c:strRef>
          </c:tx>
          <c:dLbls>
            <c:dLbl>
              <c:idx val="0"/>
              <c:layout>
                <c:manualLayout>
                  <c:x val="-0.11680125819353405"/>
                  <c:y val="0.2852877458060216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2-44BA-B448-A94B314FB0CE}"/>
                </c:ext>
              </c:extLst>
            </c:dLbl>
            <c:dLbl>
              <c:idx val="1"/>
              <c:layout>
                <c:manualLayout>
                  <c:x val="3.9545953227419196E-2"/>
                  <c:y val="-0.278262236735600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2-44BA-B448-A94B314FB0C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Лист8!$E$6:$F$6</c:f>
              <c:strCache>
                <c:ptCount val="2"/>
                <c:pt idx="0">
                  <c:v>договор</c:v>
                </c:pt>
                <c:pt idx="1">
                  <c:v>грант</c:v>
                </c:pt>
              </c:strCache>
            </c:strRef>
          </c:cat>
          <c:val>
            <c:numRef>
              <c:f>Лист8!$E$7:$F$7</c:f>
              <c:numCache>
                <c:formatCode>General</c:formatCode>
                <c:ptCount val="2"/>
                <c:pt idx="0">
                  <c:v>141</c:v>
                </c:pt>
                <c:pt idx="1">
                  <c:v>774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72-44BA-B448-A94B314FB0C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81390956560388"/>
          <c:y val="0.37718467789293308"/>
          <c:w val="0.87518609043439666"/>
          <c:h val="0.521772580824352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Лист10!$F$19</c:f>
              <c:strCache>
                <c:ptCount val="1"/>
                <c:pt idx="0">
                  <c:v>Количество финансируемых НИР</c:v>
                </c:pt>
              </c:strCache>
            </c:strRef>
          </c:tx>
          <c:spPr>
            <a:noFill/>
          </c:spPr>
          <c:invertIfNegative val="0"/>
          <c:cat>
            <c:strRef>
              <c:f>Лист10!$G$18:$I$18</c:f>
              <c:strCache>
                <c:ptCount val="3"/>
                <c:pt idx="0">
                  <c:v>ТППР</c:v>
                </c:pt>
                <c:pt idx="1">
                  <c:v>ПАЗ</c:v>
                </c:pt>
                <c:pt idx="2">
                  <c:v>ТППП</c:v>
                </c:pt>
              </c:strCache>
            </c:strRef>
          </c:cat>
          <c:val>
            <c:numRef>
              <c:f>Лист10!$G$19:$I$19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3B-40F8-81C3-CADB022EDFD7}"/>
            </c:ext>
          </c:extLst>
        </c:ser>
        <c:ser>
          <c:idx val="1"/>
          <c:order val="1"/>
          <c:tx>
            <c:strRef>
              <c:f>Лист10!$F$20</c:f>
              <c:strCache>
                <c:ptCount val="1"/>
                <c:pt idx="0">
                  <c:v>2016-2018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Лист10!$G$18:$I$18</c:f>
              <c:strCache>
                <c:ptCount val="3"/>
                <c:pt idx="0">
                  <c:v>ТППР</c:v>
                </c:pt>
                <c:pt idx="1">
                  <c:v>ПАЗ</c:v>
                </c:pt>
                <c:pt idx="2">
                  <c:v>ТППП</c:v>
                </c:pt>
              </c:strCache>
            </c:strRef>
          </c:cat>
          <c:val>
            <c:numRef>
              <c:f>Лист10!$G$20:$I$20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3B-40F8-81C3-CADB022EDFD7}"/>
            </c:ext>
          </c:extLst>
        </c:ser>
        <c:ser>
          <c:idx val="2"/>
          <c:order val="2"/>
          <c:tx>
            <c:strRef>
              <c:f>Лист10!$F$21</c:f>
              <c:strCache>
                <c:ptCount val="1"/>
                <c:pt idx="0">
                  <c:v>2018-2020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Лист10!$G$18:$I$18</c:f>
              <c:strCache>
                <c:ptCount val="3"/>
                <c:pt idx="0">
                  <c:v>ТППР</c:v>
                </c:pt>
                <c:pt idx="1">
                  <c:v>ПАЗ</c:v>
                </c:pt>
                <c:pt idx="2">
                  <c:v>ТППП</c:v>
                </c:pt>
              </c:strCache>
            </c:strRef>
          </c:cat>
          <c:val>
            <c:numRef>
              <c:f>Лист10!$G$21:$I$21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03B-40F8-81C3-CADB022ED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8123008"/>
        <c:axId val="148128896"/>
        <c:axId val="0"/>
      </c:bar3DChart>
      <c:catAx>
        <c:axId val="148123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8128896"/>
        <c:crosses val="autoZero"/>
        <c:auto val="1"/>
        <c:lblAlgn val="ctr"/>
        <c:lblOffset val="100"/>
        <c:noMultiLvlLbl val="0"/>
      </c:catAx>
      <c:valAx>
        <c:axId val="148128896"/>
        <c:scaling>
          <c:orientation val="minMax"/>
          <c:max val="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123008"/>
        <c:crosses val="autoZero"/>
        <c:crossBetween val="between"/>
        <c:majorUnit val="1"/>
        <c:minorUnit val="0.1"/>
      </c:valAx>
    </c:plotArea>
    <c:legend>
      <c:legendPos val="t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layout>
        <c:manualLayout>
          <c:xMode val="edge"/>
          <c:yMode val="edge"/>
          <c:x val="6.5269247594050742E-2"/>
          <c:y val="2.7777777777777821E-2"/>
          <c:w val="0.70379564307669584"/>
          <c:h val="0.2103344337401666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000" dirty="0"/>
              <a:t>2018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Лист8!$D$14</c:f>
              <c:strCache>
                <c:ptCount val="1"/>
                <c:pt idx="0">
                  <c:v>Структура образователных доходов</c:v>
                </c:pt>
              </c:strCache>
            </c:strRef>
          </c:tx>
          <c:dLbls>
            <c:dLbl>
              <c:idx val="0"/>
              <c:layout>
                <c:manualLayout>
                  <c:x val="-0.21131252510404827"/>
                  <c:y val="0.1471292284396383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A5-4A89-BCB1-33547C3A8240}"/>
                </c:ext>
              </c:extLst>
            </c:dLbl>
            <c:dLbl>
              <c:idx val="1"/>
              <c:layout>
                <c:manualLayout>
                  <c:x val="0.21905841480576249"/>
                  <c:y val="-0.2502819735005289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A5-4A89-BCB1-33547C3A824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Лист8!$E$13:$F$13</c:f>
              <c:strCache>
                <c:ptCount val="2"/>
                <c:pt idx="0">
                  <c:v>договор</c:v>
                </c:pt>
                <c:pt idx="1">
                  <c:v>грант</c:v>
                </c:pt>
              </c:strCache>
            </c:strRef>
          </c:cat>
          <c:val>
            <c:numRef>
              <c:f>Лист8!$E$14:$F$14</c:f>
              <c:numCache>
                <c:formatCode>General</c:formatCode>
                <c:ptCount val="2"/>
                <c:pt idx="0">
                  <c:v>268</c:v>
                </c:pt>
                <c:pt idx="1">
                  <c:v>525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BA5-4A89-BCB1-33547C3A824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736657917760374E-2"/>
          <c:y val="0.15611355917759429"/>
          <c:w val="0.39116579177602823"/>
          <c:h val="0.6553559401285644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5108464566929161"/>
          <c:y val="0.13485095535829278"/>
          <c:w val="0.28305220608562881"/>
          <c:h val="0.60352934601150365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728805061545873E-2"/>
          <c:y val="0.20672747436841146"/>
          <c:w val="0.461453513244799"/>
          <c:h val="0.61122666958296856"/>
        </c:manualLayout>
      </c:layout>
      <c:pie3DChart>
        <c:varyColors val="1"/>
        <c:ser>
          <c:idx val="0"/>
          <c:order val="0"/>
          <c:tx>
            <c:strRef>
              <c:f>Лист1!$J$7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Лист1!$K$6:$N$6</c:f>
              <c:strCache>
                <c:ptCount val="4"/>
                <c:pt idx="0">
                  <c:v>докторов наук</c:v>
                </c:pt>
                <c:pt idx="1">
                  <c:v>кандидатов наук</c:v>
                </c:pt>
                <c:pt idx="2">
                  <c:v>докторов PhD</c:v>
                </c:pt>
                <c:pt idx="3">
                  <c:v>магистров</c:v>
                </c:pt>
              </c:strCache>
            </c:strRef>
          </c:cat>
          <c:val>
            <c:numRef>
              <c:f>Лист1!$K$7:$N$7</c:f>
              <c:numCache>
                <c:formatCode>General</c:formatCode>
                <c:ptCount val="4"/>
                <c:pt idx="0">
                  <c:v>2</c:v>
                </c:pt>
                <c:pt idx="1">
                  <c:v>6</c:v>
                </c:pt>
                <c:pt idx="2">
                  <c:v>3</c:v>
                </c:pt>
                <c:pt idx="3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23-4A75-BB63-4A2799F39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3909074205430163"/>
          <c:y val="0.24566004751632498"/>
          <c:w val="0.32772820954736853"/>
          <c:h val="0.54458673813724623"/>
        </c:manualLayout>
      </c:layout>
      <c:overlay val="0"/>
    </c:legend>
    <c:plotVisOnly val="1"/>
    <c:dispBlanksAs val="zero"/>
    <c:showDLblsOverMax val="0"/>
  </c:chart>
  <c:spPr>
    <a:noFill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8736657917760374E-2"/>
          <c:y val="0.15611355917759429"/>
          <c:w val="0.39116579177602823"/>
          <c:h val="0.65535594012856446"/>
        </c:manualLayout>
      </c:layout>
      <c:pieChart>
        <c:varyColors val="1"/>
        <c:ser>
          <c:idx val="0"/>
          <c:order val="0"/>
          <c:tx>
            <c:strRef>
              <c:f>Лист1!$L$30</c:f>
              <c:strCache>
                <c:ptCount val="1"/>
              </c:strCache>
            </c:strRef>
          </c:tx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7D-400A-8359-A935BC99D25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Лист1!$M$29:$P$29</c:f>
              <c:strCache>
                <c:ptCount val="4"/>
                <c:pt idx="0">
                  <c:v>докторов наук</c:v>
                </c:pt>
                <c:pt idx="1">
                  <c:v>кандидатов наук</c:v>
                </c:pt>
                <c:pt idx="2">
                  <c:v>докторов PhD</c:v>
                </c:pt>
                <c:pt idx="3">
                  <c:v>магистров</c:v>
                </c:pt>
              </c:strCache>
            </c:strRef>
          </c:cat>
          <c:val>
            <c:numRef>
              <c:f>Лист1!$M$30:$P$30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3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A7D-400A-8359-A935BC99D2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53264292734154095"/>
          <c:y val="0.16853624429033928"/>
          <c:w val="0.246137576552931"/>
          <c:h val="0.50486066303956845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217432195975485"/>
          <c:y val="0.19432888597258677"/>
          <c:w val="0.36673600174978138"/>
          <c:h val="0.61122666958296856"/>
        </c:manualLayout>
      </c:layout>
      <c:pieChart>
        <c:varyColors val="1"/>
        <c:ser>
          <c:idx val="0"/>
          <c:order val="0"/>
          <c:tx>
            <c:strRef>
              <c:f>Лист1!$J$48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Лист1!$K$47:$N$47</c:f>
              <c:strCache>
                <c:ptCount val="4"/>
                <c:pt idx="0">
                  <c:v>докторов наук</c:v>
                </c:pt>
                <c:pt idx="1">
                  <c:v>кандидатов наук</c:v>
                </c:pt>
                <c:pt idx="2">
                  <c:v>докторов PhD</c:v>
                </c:pt>
                <c:pt idx="3">
                  <c:v>магистров</c:v>
                </c:pt>
              </c:strCache>
            </c:strRef>
          </c:cat>
          <c:val>
            <c:numRef>
              <c:f>Лист1!$K$48:$N$48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62-4BBA-8318-4936C291FA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611426916042678"/>
          <c:y val="0.15786353553124777"/>
          <c:w val="0.246137576552931"/>
          <c:h val="0.58471802570182763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Лист5!$F$6</c:f>
              <c:strCache>
                <c:ptCount val="1"/>
                <c:pt idx="0">
                  <c:v>2018-2019 у.г.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Лист5!$E$7:$E$14</c:f>
              <c:strCache>
                <c:ptCount val="8"/>
                <c:pt idx="0">
                  <c:v>АН</c:v>
                </c:pt>
                <c:pt idx="1">
                  <c:v>ЗКР</c:v>
                </c:pt>
                <c:pt idx="2">
                  <c:v>ЛР</c:v>
                </c:pt>
                <c:pt idx="3">
                  <c:v>ПА</c:v>
                </c:pt>
                <c:pt idx="4">
                  <c:v>ЗУ</c:v>
                </c:pt>
                <c:pt idx="5">
                  <c:v>КД</c:v>
                </c:pt>
                <c:pt idx="6">
                  <c:v>ТПП</c:v>
                </c:pt>
                <c:pt idx="7">
                  <c:v>ТПР</c:v>
                </c:pt>
              </c:strCache>
            </c:strRef>
          </c:cat>
          <c:val>
            <c:numRef>
              <c:f>Лист5!$F$7:$F$14</c:f>
              <c:numCache>
                <c:formatCode>General</c:formatCode>
                <c:ptCount val="8"/>
                <c:pt idx="0">
                  <c:v>82.9</c:v>
                </c:pt>
                <c:pt idx="1">
                  <c:v>79</c:v>
                </c:pt>
                <c:pt idx="2">
                  <c:v>81.599999999999994</c:v>
                </c:pt>
                <c:pt idx="3">
                  <c:v>76.099999999999994</c:v>
                </c:pt>
                <c:pt idx="4">
                  <c:v>90.2</c:v>
                </c:pt>
                <c:pt idx="5">
                  <c:v>90.8</c:v>
                </c:pt>
                <c:pt idx="6">
                  <c:v>81.400000000000006</c:v>
                </c:pt>
                <c:pt idx="7">
                  <c:v>78.3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BF-4052-A0AD-A14BE6BDEB49}"/>
            </c:ext>
          </c:extLst>
        </c:ser>
        <c:ser>
          <c:idx val="1"/>
          <c:order val="1"/>
          <c:tx>
            <c:strRef>
              <c:f>Лист5!$G$6</c:f>
              <c:strCache>
                <c:ptCount val="1"/>
                <c:pt idx="0">
                  <c:v>2019-2020 у.г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Лист5!$E$7:$E$14</c:f>
              <c:strCache>
                <c:ptCount val="8"/>
                <c:pt idx="0">
                  <c:v>АН</c:v>
                </c:pt>
                <c:pt idx="1">
                  <c:v>ЗКР</c:v>
                </c:pt>
                <c:pt idx="2">
                  <c:v>ЛР</c:v>
                </c:pt>
                <c:pt idx="3">
                  <c:v>ПА</c:v>
                </c:pt>
                <c:pt idx="4">
                  <c:v>ЗУ</c:v>
                </c:pt>
                <c:pt idx="5">
                  <c:v>КД</c:v>
                </c:pt>
                <c:pt idx="6">
                  <c:v>ТПП</c:v>
                </c:pt>
                <c:pt idx="7">
                  <c:v>ТПР</c:v>
                </c:pt>
              </c:strCache>
            </c:strRef>
          </c:cat>
          <c:val>
            <c:numRef>
              <c:f>Лист5!$G$7:$G$14</c:f>
              <c:numCache>
                <c:formatCode>General</c:formatCode>
                <c:ptCount val="8"/>
                <c:pt idx="0">
                  <c:v>74.400000000000006</c:v>
                </c:pt>
                <c:pt idx="1">
                  <c:v>68.3</c:v>
                </c:pt>
                <c:pt idx="2">
                  <c:v>75.2</c:v>
                </c:pt>
                <c:pt idx="3">
                  <c:v>75.5</c:v>
                </c:pt>
                <c:pt idx="4">
                  <c:v>88.5</c:v>
                </c:pt>
                <c:pt idx="5">
                  <c:v>76.599999999999994</c:v>
                </c:pt>
                <c:pt idx="6">
                  <c:v>83.1</c:v>
                </c:pt>
                <c:pt idx="7">
                  <c:v>88.4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DBF-4052-A0AD-A14BE6BDE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801216"/>
        <c:axId val="125802752"/>
      </c:barChart>
      <c:catAx>
        <c:axId val="125801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5802752"/>
        <c:crosses val="autoZero"/>
        <c:auto val="1"/>
        <c:lblAlgn val="ctr"/>
        <c:lblOffset val="100"/>
        <c:noMultiLvlLbl val="0"/>
      </c:catAx>
      <c:valAx>
        <c:axId val="125802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58012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59640906353197"/>
          <c:y val="0.81927162414052801"/>
          <c:w val="0.43444827514590167"/>
          <c:h val="0.10234202372575886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Office PowerPoint]Лист7'!$F$7</c:f>
              <c:strCache>
                <c:ptCount val="1"/>
                <c:pt idx="0">
                  <c:v>РК                                                                                ЮКГУ имени М.Ауэзова, Университет Шакарима, АТУ имени С.Сейфуллина, КГУ имени Ш.Уалиханова                               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Office PowerPoint]Лист7'!$G$6:$J$6</c:f>
              <c:strCache>
                <c:ptCount val="4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</c:strCache>
            </c:strRef>
          </c:cat>
          <c:val>
            <c:numRef>
              <c:f>'[Диаграмма в Microsoft Office PowerPoint]Лист7'!$G$7:$J$7</c:f>
              <c:numCache>
                <c:formatCode>General</c:formatCode>
                <c:ptCount val="4"/>
                <c:pt idx="0">
                  <c:v>6</c:v>
                </c:pt>
                <c:pt idx="1">
                  <c:v>1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DE-4558-BAF6-2327DD8E11B0}"/>
            </c:ext>
          </c:extLst>
        </c:ser>
        <c:ser>
          <c:idx val="1"/>
          <c:order val="1"/>
          <c:tx>
            <c:strRef>
              <c:f>'[Диаграмма в Microsoft Office PowerPoint]Лист7'!$F$8</c:f>
              <c:strCache>
                <c:ptCount val="1"/>
                <c:pt idx="0">
                  <c:v>БЗ                                                                 Волгоградский государственный аграрный университет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Office PowerPoint]Лист7'!$G$6:$J$6</c:f>
              <c:strCache>
                <c:ptCount val="4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</c:strCache>
            </c:strRef>
          </c:cat>
          <c:val>
            <c:numRef>
              <c:f>'[Диаграмма в Microsoft Office PowerPoint]Лист7'!$G$8:$J$8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DE-4558-BAF6-2327DD8E11B0}"/>
            </c:ext>
          </c:extLst>
        </c:ser>
        <c:ser>
          <c:idx val="2"/>
          <c:order val="2"/>
          <c:tx>
            <c:strRef>
              <c:f>'[Диаграмма в Microsoft Office PowerPoint]Лист7'!$F$9</c:f>
              <c:strCache>
                <c:ptCount val="1"/>
                <c:pt idx="0">
                  <c:v>ДЗ                                                                    Лодзинский университет,Эстонский университет естествознания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7.4073555623990969E-3"/>
                  <c:y val="1.367511796135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DE-4558-BAF6-2327DD8E11B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Office PowerPoint]Лист7'!$G$6:$J$6</c:f>
              <c:strCache>
                <c:ptCount val="4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</c:strCache>
            </c:strRef>
          </c:cat>
          <c:val>
            <c:numRef>
              <c:f>'[Диаграмма в Microsoft Office PowerPoint]Лист7'!$G$9:$J$9</c:f>
              <c:numCache>
                <c:formatCode>General</c:formatCode>
                <c:ptCount val="4"/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CDE-4558-BAF6-2327DD8E1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6343040"/>
        <c:axId val="126344576"/>
        <c:axId val="0"/>
      </c:bar3DChart>
      <c:catAx>
        <c:axId val="126343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6344576"/>
        <c:crosses val="autoZero"/>
        <c:auto val="1"/>
        <c:lblAlgn val="ctr"/>
        <c:lblOffset val="100"/>
        <c:noMultiLvlLbl val="0"/>
      </c:catAx>
      <c:valAx>
        <c:axId val="12634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3430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80322476246602"/>
          <c:y val="0.21168134096211541"/>
          <c:w val="0.83902150968732969"/>
          <c:h val="0.630520715952195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PowerPoint]Лист4'!$E$19</c:f>
              <c:strCache>
                <c:ptCount val="1"/>
                <c:pt idx="0">
                  <c:v>Количество студентов 1 курса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'[Диаграмма в Microsoft PowerPoint]Лист4'!$F$18:$J$18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'[Диаграмма в Microsoft PowerPoint]Лист4'!$F$19:$J$19</c:f>
              <c:numCache>
                <c:formatCode>General</c:formatCode>
                <c:ptCount val="5"/>
                <c:pt idx="0">
                  <c:v>190</c:v>
                </c:pt>
                <c:pt idx="1">
                  <c:v>177</c:v>
                </c:pt>
                <c:pt idx="2">
                  <c:v>266</c:v>
                </c:pt>
                <c:pt idx="3">
                  <c:v>286</c:v>
                </c:pt>
                <c:pt idx="4">
                  <c:v>229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56-479C-8688-1343C8FBA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693376"/>
        <c:axId val="126694912"/>
      </c:barChart>
      <c:catAx>
        <c:axId val="12669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6694912"/>
        <c:crosses val="autoZero"/>
        <c:auto val="1"/>
        <c:lblAlgn val="ctr"/>
        <c:lblOffset val="100"/>
        <c:noMultiLvlLbl val="0"/>
      </c:catAx>
      <c:valAx>
        <c:axId val="126694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6933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8524172087332422"/>
          <c:y val="6.2989032964591282E-2"/>
          <c:w val="0.80835398134057468"/>
          <c:h val="0.1291498365261003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Лист6!$I$22</c:f>
              <c:strCache>
                <c:ptCount val="1"/>
                <c:pt idx="0">
                  <c:v>2018-19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Лист6!$H$23:$H$25</c:f>
              <c:strCache>
                <c:ptCount val="3"/>
                <c:pt idx="0">
                  <c:v>ТППР</c:v>
                </c:pt>
                <c:pt idx="1">
                  <c:v>ПАЗ</c:v>
                </c:pt>
                <c:pt idx="2">
                  <c:v>ТППП</c:v>
                </c:pt>
              </c:strCache>
            </c:strRef>
          </c:cat>
          <c:val>
            <c:numRef>
              <c:f>Лист6!$I$23:$I$25</c:f>
              <c:numCache>
                <c:formatCode>General</c:formatCode>
                <c:ptCount val="3"/>
                <c:pt idx="0">
                  <c:v>71</c:v>
                </c:pt>
                <c:pt idx="1">
                  <c:v>51</c:v>
                </c:pt>
                <c:pt idx="2">
                  <c:v>132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CB-4128-AFF5-3C3E2223B8F7}"/>
            </c:ext>
          </c:extLst>
        </c:ser>
        <c:ser>
          <c:idx val="1"/>
          <c:order val="1"/>
          <c:tx>
            <c:strRef>
              <c:f>Лист6!$J$22</c:f>
              <c:strCache>
                <c:ptCount val="1"/>
                <c:pt idx="0">
                  <c:v>2019-20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Лист6!$H$23:$H$25</c:f>
              <c:strCache>
                <c:ptCount val="3"/>
                <c:pt idx="0">
                  <c:v>ТППР</c:v>
                </c:pt>
                <c:pt idx="1">
                  <c:v>ПАЗ</c:v>
                </c:pt>
                <c:pt idx="2">
                  <c:v>ТППП</c:v>
                </c:pt>
              </c:strCache>
            </c:strRef>
          </c:cat>
          <c:val>
            <c:numRef>
              <c:f>Лист6!$J$23:$J$25</c:f>
              <c:numCache>
                <c:formatCode>General</c:formatCode>
                <c:ptCount val="3"/>
                <c:pt idx="0">
                  <c:v>90</c:v>
                </c:pt>
                <c:pt idx="1">
                  <c:v>66</c:v>
                </c:pt>
                <c:pt idx="2">
                  <c:v>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CB-4128-AFF5-3C3E2223B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721408"/>
        <c:axId val="126731392"/>
      </c:barChart>
      <c:catAx>
        <c:axId val="126721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6731392"/>
        <c:crosses val="autoZero"/>
        <c:auto val="1"/>
        <c:lblAlgn val="ctr"/>
        <c:lblOffset val="100"/>
        <c:noMultiLvlLbl val="0"/>
      </c:catAx>
      <c:valAx>
        <c:axId val="126731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72140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800"/>
            </a:pPr>
            <a:endParaRPr lang="ru-RU"/>
          </a:p>
        </c:txPr>
      </c:legendEntry>
      <c:layout>
        <c:manualLayout>
          <c:xMode val="edge"/>
          <c:yMode val="edge"/>
          <c:x val="0.31418131571239577"/>
          <c:y val="0.83651330993113493"/>
          <c:w val="0.4277545550494391"/>
          <c:h val="9.511063585174771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6967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r">
              <a:defRPr sz="1200"/>
            </a:lvl1pPr>
          </a:lstStyle>
          <a:p>
            <a:fld id="{FB305E67-B5DB-49BE-B3EE-BB82A7250422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73637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6" tIns="46113" rIns="92226" bIns="461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1187"/>
            <a:ext cx="5444490" cy="4472702"/>
          </a:xfrm>
          <a:prstGeom prst="rect">
            <a:avLst/>
          </a:prstGeom>
        </p:spPr>
        <p:txBody>
          <a:bodyPr vert="horz" lIns="92226" tIns="46113" rIns="92226" bIns="461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099" cy="496967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r">
              <a:defRPr sz="1200"/>
            </a:lvl1pPr>
          </a:lstStyle>
          <a:p>
            <a:fld id="{1262A291-305F-4D17-9AD4-43F7B1EB68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14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2A291-305F-4D17-9AD4-43F7B1EB68F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057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2A291-305F-4D17-9AD4-43F7B1EB68F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048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DBBFF-157B-49DC-BFF1-569D81DA0B26}" type="datetimeFigureOut">
              <a:rPr lang="ru-RU"/>
              <a:pPr>
                <a:defRPr/>
              </a:pPr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4688A-3E87-44C5-AF49-FEBD09832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98078-8B21-47C8-9F35-354759578A51}" type="datetimeFigureOut">
              <a:rPr lang="ru-RU"/>
              <a:pPr>
                <a:defRPr/>
              </a:pPr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BB502-58EB-4011-8E31-15216B9AB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92FB1-5254-42A3-B92B-2325200E671B}" type="datetimeFigureOut">
              <a:rPr lang="ru-RU"/>
              <a:pPr>
                <a:defRPr/>
              </a:pPr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2939F-EC58-49BA-A157-E01CD96BC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F03B5-6BB7-47C3-98F8-1AD718CD2ABF}" type="datetimeFigureOut">
              <a:rPr lang="ru-RU"/>
              <a:pPr>
                <a:defRPr/>
              </a:pPr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3972D-7C45-4E6F-AFF1-E3958A1C9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EA260-0141-4C48-8666-C6D0E9B7F32B}" type="datetimeFigureOut">
              <a:rPr lang="ru-RU"/>
              <a:pPr>
                <a:defRPr/>
              </a:pPr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E5A88-3D1A-42C6-85B7-DFE410640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413BA-AACF-4B39-A8CB-1B9A7CA6FB8D}" type="datetimeFigureOut">
              <a:rPr lang="ru-RU"/>
              <a:pPr>
                <a:defRPr/>
              </a:pPr>
              <a:t>13.12.2021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D9224-BF4C-4223-875B-1C66E78D2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C39E2-E04D-4CA5-9008-3FA986F8EBFB}" type="datetimeFigureOut">
              <a:rPr lang="ru-RU"/>
              <a:pPr>
                <a:defRPr/>
              </a:pPr>
              <a:t>13.12.2021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05EBE-E77E-41B3-83E8-764CAE970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5F6C9-D00A-4E3F-9DE2-0A7755154853}" type="datetimeFigureOut">
              <a:rPr lang="ru-RU"/>
              <a:pPr>
                <a:defRPr/>
              </a:pPr>
              <a:t>13.12.2021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6663E-6741-47D6-A1D4-A34F63695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3F3D3-792F-4AA4-B09E-CFDC99C2EB8F}" type="datetimeFigureOut">
              <a:rPr lang="ru-RU"/>
              <a:pPr>
                <a:defRPr/>
              </a:pPr>
              <a:t>13.12.2021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47A08-2FC4-46C5-9CF1-FFF1D0E32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FE773-C314-4A39-949C-F3D649E545E2}" type="datetimeFigureOut">
              <a:rPr lang="ru-RU"/>
              <a:pPr>
                <a:defRPr/>
              </a:pPr>
              <a:t>13.12.2021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986EF-5405-4D66-8365-DF21E4718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0FEF8-FAFD-4589-B30B-F607FC205240}" type="datetimeFigureOut">
              <a:rPr lang="ru-RU"/>
              <a:pPr>
                <a:defRPr/>
              </a:pPr>
              <a:t>13.12.2021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F147C-AEC9-4882-8F50-E2AB56F4D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ADED32-1FA0-4000-8263-FB5080FB0883}" type="datetimeFigureOut">
              <a:rPr lang="ru-RU"/>
              <a:pPr>
                <a:defRPr/>
              </a:pPr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485B91-F258-4338-8129-182FB3147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notesSlide" Target="../notesSlides/notesSlide1.xml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3.xml"/><Relationship Id="rId11" Type="http://schemas.openxmlformats.org/officeDocument/2006/relationships/image" Target="../media/image3.emf"/><Relationship Id="rId5" Type="http://schemas.openxmlformats.org/officeDocument/2006/relationships/chart" Target="../charts/chart2.xml"/><Relationship Id="rId10" Type="http://schemas.openxmlformats.org/officeDocument/2006/relationships/package" Target="../embeddings/_____Microsoft_Excel6.xlsx"/><Relationship Id="rId4" Type="http://schemas.openxmlformats.org/officeDocument/2006/relationships/chart" Target="../charts/chart1.xml"/><Relationship Id="rId9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Microsoft_Excel9.xlsx"/><Relationship Id="rId3" Type="http://schemas.openxmlformats.org/officeDocument/2006/relationships/chart" Target="../charts/chart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Relationship Id="rId9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chart" Target="../charts/chart10.xml"/><Relationship Id="rId7" Type="http://schemas.openxmlformats.org/officeDocument/2006/relationships/package" Target="../embeddings/_____Microsoft_Excel1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package" Target="../embeddings/_____Microsoft_Excel16.xlsx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jpeg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6" Type="http://schemas.openxmlformats.org/officeDocument/2006/relationships/package" Target="../embeddings/_____Microsoft_Excel17.xlsx"/><Relationship Id="rId20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11" Type="http://schemas.openxmlformats.org/officeDocument/2006/relationships/image" Target="../media/image7.emf"/><Relationship Id="rId5" Type="http://schemas.openxmlformats.org/officeDocument/2006/relationships/package" Target="../embeddings/_____Microsoft_Excel14.xlsx"/><Relationship Id="rId15" Type="http://schemas.openxmlformats.org/officeDocument/2006/relationships/oleObject" Target="../embeddings/oleObject7.bin"/><Relationship Id="rId10" Type="http://schemas.openxmlformats.org/officeDocument/2006/relationships/package" Target="../embeddings/_____Microsoft_Excel15.xlsx"/><Relationship Id="rId19" Type="http://schemas.openxmlformats.org/officeDocument/2006/relationships/package" Target="../embeddings/_____Microsoft_Excel18.xlsx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899592" y="260351"/>
            <a:ext cx="8244408" cy="1224434"/>
          </a:xfrm>
        </p:spPr>
        <p:txBody>
          <a:bodyPr/>
          <a:lstStyle/>
          <a:p>
            <a:pPr eaLnBrk="1" hangingPunct="1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Министерство сельского хозяйства Республики Казахстан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Западно-Казахстанский аграрно-технический университет имени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Жангир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хана</a:t>
            </a:r>
          </a:p>
        </p:txBody>
      </p:sp>
      <p:pic>
        <p:nvPicPr>
          <p:cNvPr id="13314" name="Picture 2" descr="G:\_Фото_арх\4Университет\7Факультет\130917_18011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brightnessContrast bright="36000" contrast="-4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424847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5106" y="2708920"/>
            <a:ext cx="8713788" cy="23304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ru-RU" sz="4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Корректировка </a:t>
            </a:r>
          </a:p>
          <a:p>
            <a:pPr eaLnBrk="1" hangingPunct="1"/>
            <a:r>
              <a:rPr lang="ru-RU" sz="4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основных направлений </a:t>
            </a:r>
          </a:p>
          <a:p>
            <a:pPr eaLnBrk="1" hangingPunct="1"/>
            <a:r>
              <a:rPr lang="ru-RU" sz="4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развития Агротехнологического института до 2023 г.</a:t>
            </a:r>
          </a:p>
        </p:txBody>
      </p:sp>
      <p:pic>
        <p:nvPicPr>
          <p:cNvPr id="5" name="Рисунок 1" descr="Описание: C:\Users\GAISIYEVICH\Desktop\ЭМБЛЕМАБҚАТУ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2108" y="404664"/>
            <a:ext cx="69949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259632" y="6222776"/>
            <a:ext cx="3744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spc="50" dirty="0">
                <a:solidFill>
                  <a:schemeClr val="bg1"/>
                </a:solidFill>
              </a:rPr>
              <a:t>Ж</a:t>
            </a:r>
            <a:r>
              <a:rPr lang="kk-KZ" sz="1200" b="1" cap="all" spc="50" dirty="0">
                <a:solidFill>
                  <a:schemeClr val="bg1"/>
                </a:solidFill>
              </a:rPr>
              <a:t>әңгір хан атындағы БҚАТУ</a:t>
            </a:r>
            <a:endParaRPr lang="ru-RU" sz="1200" cap="all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6159847"/>
            <a:ext cx="3024336" cy="46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50" dirty="0">
                <a:solidFill>
                  <a:schemeClr val="bg1"/>
                </a:solidFill>
              </a:rPr>
              <a:t>WKAU.KZ</a:t>
            </a:r>
            <a:endParaRPr lang="ru-RU" sz="1200" b="1" spc="50" dirty="0">
              <a:solidFill>
                <a:schemeClr val="bg1"/>
              </a:solidFill>
            </a:endParaRPr>
          </a:p>
          <a:p>
            <a:r>
              <a:rPr lang="ru-RU" sz="1200" b="1" spc="50" dirty="0">
                <a:solidFill>
                  <a:schemeClr val="bg1"/>
                </a:solidFill>
              </a:rPr>
              <a:t>УРАЛЬСК, ул. ЖАНГИР ХАНА 51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71090"/>
            <a:ext cx="2555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>
                <a:solidFill>
                  <a:srgbClr val="000000"/>
                </a:solidFill>
                <a:cs typeface="Calibri" pitchFamily="34" charset="0"/>
              </a:rPr>
              <a:t>ВШ технологии производства продукции растениеводства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30241" y="480615"/>
            <a:ext cx="22965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ВШ почвоведения</a:t>
            </a:r>
            <a:r>
              <a:rPr lang="ru-RU" sz="1000" dirty="0"/>
              <a:t>, </a:t>
            </a:r>
            <a:r>
              <a:rPr lang="ru-RU" sz="1000" b="1" dirty="0"/>
              <a:t>агрохимии и землепользования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467917"/>
            <a:ext cx="2376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>
                <a:solidFill>
                  <a:srgbClr val="000000"/>
                </a:solidFill>
                <a:cs typeface="Calibri" pitchFamily="34" charset="0"/>
              </a:rPr>
              <a:t>ВШ технологии пищевых и перерабатывающих производств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360141"/>
              </p:ext>
            </p:extLst>
          </p:nvPr>
        </p:nvGraphicFramePr>
        <p:xfrm>
          <a:off x="251520" y="639426"/>
          <a:ext cx="2880320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256999"/>
              </p:ext>
            </p:extLst>
          </p:nvPr>
        </p:nvGraphicFramePr>
        <p:xfrm>
          <a:off x="1568277" y="882998"/>
          <a:ext cx="1391816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8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 ППС -22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178400"/>
              </p:ext>
            </p:extLst>
          </p:nvPr>
        </p:nvGraphicFramePr>
        <p:xfrm>
          <a:off x="4524164" y="836712"/>
          <a:ext cx="1391816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8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3518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Всего ППС -12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7842663"/>
              </p:ext>
            </p:extLst>
          </p:nvPr>
        </p:nvGraphicFramePr>
        <p:xfrm>
          <a:off x="3131840" y="908720"/>
          <a:ext cx="3096344" cy="164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961226"/>
              </p:ext>
            </p:extLst>
          </p:nvPr>
        </p:nvGraphicFramePr>
        <p:xfrm>
          <a:off x="323528" y="593753"/>
          <a:ext cx="2808312" cy="2158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1042799"/>
              </p:ext>
            </p:extLst>
          </p:nvPr>
        </p:nvGraphicFramePr>
        <p:xfrm>
          <a:off x="2987824" y="804774"/>
          <a:ext cx="3443288" cy="195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599373"/>
              </p:ext>
            </p:extLst>
          </p:nvPr>
        </p:nvGraphicFramePr>
        <p:xfrm>
          <a:off x="5652120" y="728911"/>
          <a:ext cx="3438128" cy="209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993555"/>
              </p:ext>
            </p:extLst>
          </p:nvPr>
        </p:nvGraphicFramePr>
        <p:xfrm>
          <a:off x="7596336" y="836712"/>
          <a:ext cx="1296144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 ППС-11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330480"/>
              </p:ext>
            </p:extLst>
          </p:nvPr>
        </p:nvGraphicFramePr>
        <p:xfrm>
          <a:off x="179512" y="2908955"/>
          <a:ext cx="3661048" cy="1175100"/>
        </p:xfrm>
        <a:graphic>
          <a:graphicData uri="http://schemas.openxmlformats.org/drawingml/2006/table">
            <a:tbl>
              <a:tblPr/>
              <a:tblGrid>
                <a:gridCol w="9967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28289">
                <a:tc rowSpan="3"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Наименование ВШ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 штат-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ных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чел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Участие в финансируемых НИР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2015-2018 г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 г.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чел.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чел.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53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ТППР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53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ПАЗ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53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ТППП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470037"/>
              </p:ext>
            </p:extLst>
          </p:nvPr>
        </p:nvGraphicFramePr>
        <p:xfrm>
          <a:off x="4067944" y="2846574"/>
          <a:ext cx="3024336" cy="1296806"/>
        </p:xfrm>
        <a:graphic>
          <a:graphicData uri="http://schemas.openxmlformats.org/drawingml/2006/table">
            <a:tbl>
              <a:tblPr/>
              <a:tblGrid>
                <a:gridCol w="932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72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67814">
                <a:tc>
                  <a:txBody>
                    <a:bodyPr/>
                    <a:lstStyle/>
                    <a:p>
                      <a:pPr marL="36000" algn="ctr" fontAlgn="t"/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36000" algn="ctr" fontAlgn="t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 ВШ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36000" algn="ctr" fontAlgn="t"/>
                      <a:r>
                        <a:rPr lang="ru-RU" sz="1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Докторан</a:t>
                      </a:r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36000" algn="ctr" fontAlgn="t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тура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36000" algn="ctr" fontAlgn="t"/>
                      <a:r>
                        <a:rPr lang="ru-RU" sz="1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Аспиран</a:t>
                      </a:r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36000" algn="ctr" fontAlgn="t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тура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36000" algn="ctr" fontAlgn="t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Завершившие обучение и защитившие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96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ТППР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96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ПАЗ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96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ТППП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286655"/>
              </p:ext>
            </p:extLst>
          </p:nvPr>
        </p:nvGraphicFramePr>
        <p:xfrm>
          <a:off x="683568" y="2630942"/>
          <a:ext cx="887760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+mn-lt"/>
                        </a:rPr>
                        <a:t>НИР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+mn-lt"/>
                        </a:rPr>
                        <a:t>ППС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4509379" y="2584775"/>
            <a:ext cx="131959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>
                <a:latin typeface="+mn-lt"/>
              </a:rPr>
              <a:t>Подготовка кадров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202152" y="2503984"/>
            <a:ext cx="183620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+mn-lt"/>
              </a:rPr>
              <a:t>Приглашенные ученые и исследователи 2017-19 г </a:t>
            </a:r>
            <a:r>
              <a:rPr lang="ru-RU" sz="1050" b="1" dirty="0" err="1">
                <a:latin typeface="+mn-lt"/>
              </a:rPr>
              <a:t>г</a:t>
            </a:r>
            <a:r>
              <a:rPr lang="ru-RU" sz="1050" b="1" dirty="0">
                <a:latin typeface="+mn-lt"/>
              </a:rPr>
              <a:t>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146286" y="2863843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+mn-lt"/>
              </a:rPr>
              <a:t>   </a:t>
            </a:r>
            <a:r>
              <a:rPr lang="ru-RU" sz="1000" dirty="0">
                <a:latin typeface="+mn-lt"/>
              </a:rPr>
              <a:t>Польша     Роман Голубович</a:t>
            </a:r>
          </a:p>
          <a:p>
            <a:pPr algn="ctr"/>
            <a:r>
              <a:rPr lang="ru-RU" sz="1000" dirty="0">
                <a:latin typeface="+mn-lt"/>
              </a:rPr>
              <a:t>   Сербия    Эльмира Сальников</a:t>
            </a:r>
          </a:p>
          <a:p>
            <a:r>
              <a:rPr lang="ru-RU" sz="1000" dirty="0">
                <a:latin typeface="+mn-lt"/>
              </a:rPr>
              <a:t>      РФ             А.И. Попов             </a:t>
            </a:r>
            <a:r>
              <a:rPr lang="ru-RU" dirty="0"/>
              <a:t>	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80730" y="4172787"/>
            <a:ext cx="148309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>
                <a:latin typeface="+mn-lt"/>
              </a:rPr>
              <a:t>Задачи на 2020-23  г </a:t>
            </a:r>
            <a:r>
              <a:rPr lang="ru-RU" sz="1050" b="1" dirty="0" err="1">
                <a:latin typeface="+mn-lt"/>
              </a:rPr>
              <a:t>г</a:t>
            </a:r>
            <a:r>
              <a:rPr lang="ru-RU" sz="1050" b="1" dirty="0">
                <a:latin typeface="+mn-lt"/>
              </a:rPr>
              <a:t>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897457" y="129363"/>
            <a:ext cx="27469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9A709"/>
                </a:solidFill>
                <a:latin typeface="+mn-lt"/>
              </a:rPr>
              <a:t>ЧЕЛОВЕЧЕСКИЙ ПОТЕНЦИАЛ</a:t>
            </a: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911772"/>
              </p:ext>
            </p:extLst>
          </p:nvPr>
        </p:nvGraphicFramePr>
        <p:xfrm>
          <a:off x="1998594" y="4434841"/>
          <a:ext cx="5663587" cy="2285979"/>
        </p:xfrm>
        <a:graphic>
          <a:graphicData uri="http://schemas.openxmlformats.org/drawingml/2006/table">
            <a:tbl>
              <a:tblPr/>
              <a:tblGrid>
                <a:gridCol w="34000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40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34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34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25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6292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Виды деятельности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2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2022*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2023*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98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Приглашение ученых по отдельным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дисц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          ТППР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                                        УЛЗВР*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                                                                 ТППП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  <a:p>
                      <a:pPr algn="ctr" fontAlgn="t"/>
                      <a:r>
                        <a:rPr lang="kk-K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kk-K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kk-K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kk-K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Приглашения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ученых и специалистов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 направлениям</a:t>
                      </a:r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ТППР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                                        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       УЛЗВР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                                                              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ТППП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  <a:p>
                      <a:pPr algn="ctr" fontAlgn="t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  <a:p>
                      <a:pPr algn="ctr" fontAlgn="t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  <a:p>
                      <a:pPr algn="ctr" fontAlgn="t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  <a:p>
                      <a:pPr algn="ctr" fontAlgn="t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626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Стажировка ППС и академическая                                                                                                                  мобильность:                                                                          ТППР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kk-KZ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kk-KZ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63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                                                       УЛЗВР                                        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29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                                                      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ТППП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292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Обучение английскому  языку</a:t>
                      </a:r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ТППР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14134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                                   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ПАЗ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2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                                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ТППП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528760"/>
              </p:ext>
            </p:extLst>
          </p:nvPr>
        </p:nvGraphicFramePr>
        <p:xfrm>
          <a:off x="1530040" y="2204864"/>
          <a:ext cx="1800201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1858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Остепененность ППС – 50%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729509"/>
              </p:ext>
            </p:extLst>
          </p:nvPr>
        </p:nvGraphicFramePr>
        <p:xfrm>
          <a:off x="4427984" y="2204864"/>
          <a:ext cx="1800201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5776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Остепененность ППС – 50%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741744"/>
              </p:ext>
            </p:extLst>
          </p:nvPr>
        </p:nvGraphicFramePr>
        <p:xfrm>
          <a:off x="7236295" y="2204864"/>
          <a:ext cx="1800201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68796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Остепененность ППС – 54,5%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7202152" y="3487091"/>
            <a:ext cx="188835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+mn-lt"/>
              </a:rPr>
              <a:t>Владеющие английским языком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685137"/>
              </p:ext>
            </p:extLst>
          </p:nvPr>
        </p:nvGraphicFramePr>
        <p:xfrm>
          <a:off x="7223602" y="3902589"/>
          <a:ext cx="1866900" cy="553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4" name="Лист" r:id="rId10" imgW="1866900" imgH="771525" progId="Excel.Sheet.12">
                  <p:embed/>
                </p:oleObj>
              </mc:Choice>
              <mc:Fallback>
                <p:oleObj name="Лист" r:id="rId10" imgW="1866900" imgH="771525" progId="Excel.Sheet.12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602" y="3902589"/>
                        <a:ext cx="1866900" cy="5539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4200" y="4352457"/>
            <a:ext cx="1866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050" b="1" dirty="0">
                <a:latin typeface="+mn-lt"/>
              </a:rPr>
              <a:t>повысить остепененность    ППС      </a:t>
            </a:r>
            <a:r>
              <a:rPr lang="ru-RU" sz="1050" dirty="0">
                <a:latin typeface="+mn-lt"/>
              </a:rPr>
              <a:t>– до 55-57 %</a:t>
            </a:r>
          </a:p>
          <a:p>
            <a:pPr marL="171450" indent="-171450">
              <a:buFontTx/>
              <a:buChar char="-"/>
            </a:pPr>
            <a:r>
              <a:rPr lang="ru-RU" sz="1050" dirty="0">
                <a:latin typeface="+mn-lt"/>
              </a:rPr>
              <a:t>защита диссертации </a:t>
            </a:r>
            <a:r>
              <a:rPr lang="kk-KZ" sz="1050" dirty="0">
                <a:latin typeface="+mn-lt"/>
              </a:rPr>
              <a:t>:</a:t>
            </a:r>
            <a:r>
              <a:rPr lang="ru-RU" sz="1050" dirty="0">
                <a:latin typeface="+mn-lt"/>
              </a:rPr>
              <a:t>    </a:t>
            </a:r>
          </a:p>
          <a:p>
            <a:r>
              <a:rPr lang="en-US" sz="1050" dirty="0">
                <a:latin typeface="+mn-lt"/>
              </a:rPr>
              <a:t>       </a:t>
            </a:r>
            <a:r>
              <a:rPr lang="ru-RU" sz="1050" dirty="0">
                <a:latin typeface="+mn-lt"/>
              </a:rPr>
              <a:t>2020  </a:t>
            </a:r>
            <a:r>
              <a:rPr lang="en-US" sz="1050" dirty="0"/>
              <a:t>–  </a:t>
            </a:r>
            <a:r>
              <a:rPr lang="en-US" sz="1000" dirty="0">
                <a:latin typeface="+mn-lt"/>
              </a:rPr>
              <a:t>4</a:t>
            </a:r>
          </a:p>
          <a:p>
            <a:r>
              <a:rPr lang="en-US" sz="1000" dirty="0">
                <a:latin typeface="+mn-lt"/>
              </a:rPr>
              <a:t>       2021  –    5</a:t>
            </a:r>
          </a:p>
          <a:p>
            <a:r>
              <a:rPr lang="en-US" sz="1000" dirty="0">
                <a:latin typeface="+mn-lt"/>
              </a:rPr>
              <a:t>       2022  –    4</a:t>
            </a:r>
          </a:p>
          <a:p>
            <a:r>
              <a:rPr lang="en-US" sz="1000" dirty="0">
                <a:latin typeface="+mn-lt"/>
              </a:rPr>
              <a:t>       2023  –    5</a:t>
            </a:r>
            <a:r>
              <a:rPr lang="en-US" sz="1000" dirty="0"/>
              <a:t> </a:t>
            </a:r>
            <a:endParaRPr lang="ru-RU" sz="1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8687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836712"/>
            <a:ext cx="201622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latin typeface="+mn-lt"/>
              </a:rPr>
              <a:t>Образовательные программы :</a:t>
            </a:r>
          </a:p>
          <a:p>
            <a:r>
              <a:rPr lang="ru-RU" sz="1050" b="1" dirty="0" err="1">
                <a:latin typeface="+mn-lt"/>
              </a:rPr>
              <a:t>Бакалавриат</a:t>
            </a:r>
            <a:r>
              <a:rPr lang="ru-RU" sz="1050" b="1" dirty="0">
                <a:latin typeface="+mn-lt"/>
              </a:rPr>
              <a:t>             - 9	</a:t>
            </a:r>
          </a:p>
          <a:p>
            <a:r>
              <a:rPr lang="ru-RU" sz="1050" b="1" dirty="0">
                <a:latin typeface="+mn-lt"/>
              </a:rPr>
              <a:t>Магистратура          -  5	</a:t>
            </a:r>
          </a:p>
          <a:p>
            <a:r>
              <a:rPr lang="ru-RU" sz="1050" b="1" dirty="0">
                <a:latin typeface="+mn-lt"/>
              </a:rPr>
              <a:t>Докторантура          - 2			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841134"/>
              </p:ext>
            </p:extLst>
          </p:nvPr>
        </p:nvGraphicFramePr>
        <p:xfrm>
          <a:off x="1763688" y="260648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cap="all" baseline="0" dirty="0">
                          <a:solidFill>
                            <a:srgbClr val="00B050"/>
                          </a:solidFill>
                        </a:rPr>
                        <a:t>Количественные и качественные показатели контингента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947960"/>
              </p:ext>
            </p:extLst>
          </p:nvPr>
        </p:nvGraphicFramePr>
        <p:xfrm>
          <a:off x="5292080" y="764704"/>
          <a:ext cx="3851920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50563"/>
              </p:ext>
            </p:extLst>
          </p:nvPr>
        </p:nvGraphicFramePr>
        <p:xfrm>
          <a:off x="6269360" y="592872"/>
          <a:ext cx="2016224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89736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Динамика среднего балла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405657"/>
              </p:ext>
            </p:extLst>
          </p:nvPr>
        </p:nvGraphicFramePr>
        <p:xfrm>
          <a:off x="467544" y="2564904"/>
          <a:ext cx="1961316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13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Контингент студентов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по ВШ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173149"/>
              </p:ext>
            </p:extLst>
          </p:nvPr>
        </p:nvGraphicFramePr>
        <p:xfrm>
          <a:off x="5148064" y="2564904"/>
          <a:ext cx="2111896" cy="288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8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tx1"/>
                          </a:solidFill>
                        </a:rPr>
                        <a:t>Академическая мобильность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486682"/>
              </p:ext>
            </p:extLst>
          </p:nvPr>
        </p:nvGraphicFramePr>
        <p:xfrm>
          <a:off x="395536" y="5661248"/>
          <a:ext cx="2448272" cy="952500"/>
        </p:xfrm>
        <a:graphic>
          <a:graphicData uri="http://schemas.openxmlformats.org/drawingml/2006/table">
            <a:tbl>
              <a:tblPr/>
              <a:tblGrid>
                <a:gridCol w="648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ТППР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ПАЗ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ТППП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450706"/>
              </p:ext>
            </p:extLst>
          </p:nvPr>
        </p:nvGraphicFramePr>
        <p:xfrm>
          <a:off x="467544" y="5331683"/>
          <a:ext cx="2232248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1800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+mn-lt"/>
                        </a:rPr>
                        <a:t>План </a:t>
                      </a:r>
                      <a:r>
                        <a:rPr kumimoji="0" lang="kk-KZ" altLang="ru-RU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приема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835120"/>
              </p:ext>
            </p:extLst>
          </p:nvPr>
        </p:nvGraphicFramePr>
        <p:xfrm>
          <a:off x="5652120" y="5625405"/>
          <a:ext cx="3024336" cy="967383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38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ТППР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ПАЗ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ТППП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261199"/>
              </p:ext>
            </p:extLst>
          </p:nvPr>
        </p:nvGraphicFramePr>
        <p:xfrm>
          <a:off x="5796136" y="5265772"/>
          <a:ext cx="3096344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+mn-lt"/>
                        </a:rPr>
                        <a:t>План по академической мобильности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898146" y="5319759"/>
            <a:ext cx="26996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+mn-lt"/>
              </a:rPr>
              <a:t>по ОП:*</a:t>
            </a:r>
          </a:p>
          <a:p>
            <a:r>
              <a:rPr lang="ru-RU" sz="1000" dirty="0">
                <a:latin typeface="+mn-lt"/>
              </a:rPr>
              <a:t>- открыть ОП «Ландшафтный дизайн»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+mn-lt"/>
              </a:rPr>
              <a:t>открыть ОП «</a:t>
            </a:r>
            <a:r>
              <a:rPr lang="ru-RU" sz="1000" dirty="0" err="1">
                <a:latin typeface="+mn-lt"/>
                <a:cs typeface="Times New Roman" panose="02020603050405020304" pitchFamily="18" charset="0"/>
              </a:rPr>
              <a:t>Плодоовощеводство</a:t>
            </a:r>
            <a:r>
              <a:rPr lang="ru-RU" sz="1000" dirty="0">
                <a:latin typeface="+mn-lt"/>
              </a:rPr>
              <a:t>»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+mn-lt"/>
              </a:rPr>
              <a:t>открыть ОП «</a:t>
            </a:r>
            <a:r>
              <a:rPr lang="ru-RU" sz="1000" dirty="0">
                <a:latin typeface="+mn-lt"/>
                <a:cs typeface="Times New Roman" panose="02020603050405020304" pitchFamily="18" charset="0"/>
              </a:rPr>
              <a:t>Тепличное хозяйство</a:t>
            </a:r>
            <a:r>
              <a:rPr lang="ru-RU" sz="1000" dirty="0">
                <a:latin typeface="+mn-lt"/>
              </a:rPr>
              <a:t>»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+mn-lt"/>
              </a:rPr>
              <a:t>открыть ОП по магистратуре «Защита и карантин растений»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+mn-lt"/>
                <a:ea typeface="Calibri"/>
                <a:cs typeface="Times New Roman" panose="02020603050405020304" pitchFamily="18" charset="0"/>
              </a:rPr>
              <a:t>Разработка 	СОП «Почвоведение» (</a:t>
            </a:r>
            <a:r>
              <a:rPr lang="ru-RU" sz="1000" dirty="0" err="1">
                <a:latin typeface="+mn-lt"/>
                <a:ea typeface="Calibri"/>
                <a:cs typeface="Times New Roman" panose="02020603050405020304" pitchFamily="18" charset="0"/>
              </a:rPr>
              <a:t>МичГАУ</a:t>
            </a:r>
            <a:r>
              <a:rPr lang="ru-RU" sz="1000" dirty="0">
                <a:latin typeface="+mn-lt"/>
                <a:ea typeface="Calibri"/>
                <a:cs typeface="Times New Roman" panose="02020603050405020304" pitchFamily="18" charset="0"/>
              </a:rPr>
              <a:t>), Технология перерабатывающих производств (</a:t>
            </a:r>
            <a:r>
              <a:rPr lang="ru-RU" sz="1000" dirty="0" err="1">
                <a:latin typeface="+mn-lt"/>
                <a:ea typeface="Calibri"/>
                <a:cs typeface="Times New Roman" panose="02020603050405020304" pitchFamily="18" charset="0"/>
              </a:rPr>
              <a:t>БелГАУ</a:t>
            </a:r>
            <a:r>
              <a:rPr lang="ru-RU" sz="1000" dirty="0">
                <a:latin typeface="+mn-lt"/>
                <a:ea typeface="Calibri"/>
                <a:cs typeface="Times New Roman" panose="02020603050405020304" pitchFamily="18" charset="0"/>
              </a:rPr>
              <a:t>)</a:t>
            </a:r>
            <a:endParaRPr lang="ru-RU" sz="1000" dirty="0">
              <a:latin typeface="+mn-lt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92050388"/>
              </p:ext>
            </p:extLst>
          </p:nvPr>
        </p:nvGraphicFramePr>
        <p:xfrm>
          <a:off x="5004048" y="2708920"/>
          <a:ext cx="3997108" cy="2578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1758972"/>
              </p:ext>
            </p:extLst>
          </p:nvPr>
        </p:nvGraphicFramePr>
        <p:xfrm>
          <a:off x="2267744" y="476672"/>
          <a:ext cx="309634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5037011"/>
              </p:ext>
            </p:extLst>
          </p:nvPr>
        </p:nvGraphicFramePr>
        <p:xfrm>
          <a:off x="251520" y="2708920"/>
          <a:ext cx="2448272" cy="241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189958"/>
              </p:ext>
            </p:extLst>
          </p:nvPr>
        </p:nvGraphicFramePr>
        <p:xfrm>
          <a:off x="1582149" y="5004394"/>
          <a:ext cx="1684975" cy="335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5138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+mn-lt"/>
                        </a:rPr>
                        <a:t>Задачи на 2020-2023 г </a:t>
                      </a:r>
                      <a:r>
                        <a:rPr lang="ru-RU" sz="1050" b="1" dirty="0" err="1">
                          <a:solidFill>
                            <a:schemeClr val="tx1"/>
                          </a:solidFill>
                          <a:latin typeface="+mn-lt"/>
                        </a:rPr>
                        <a:t>г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923683"/>
              </p:ext>
            </p:extLst>
          </p:nvPr>
        </p:nvGraphicFramePr>
        <p:xfrm>
          <a:off x="3059832" y="2708920"/>
          <a:ext cx="1800200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9472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+mn-lt"/>
                        </a:rPr>
                        <a:t>Минимально потребный</a:t>
                      </a:r>
                    </a:p>
                    <a:p>
                      <a:r>
                        <a:rPr lang="ru-RU" sz="105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контингент ВШ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82770"/>
              </p:ext>
            </p:extLst>
          </p:nvPr>
        </p:nvGraphicFramePr>
        <p:xfrm>
          <a:off x="2771800" y="3140968"/>
          <a:ext cx="21812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Лист" r:id="rId8" imgW="2181157" imgH="1152435" progId="Excel.Sheet.12">
                  <p:embed/>
                </p:oleObj>
              </mc:Choice>
              <mc:Fallback>
                <p:oleObj name="Лист" r:id="rId8" imgW="2181157" imgH="1152435" progId="Excel.Sheet.12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3140968"/>
                        <a:ext cx="218122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5251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6626532"/>
              </p:ext>
            </p:extLst>
          </p:nvPr>
        </p:nvGraphicFramePr>
        <p:xfrm>
          <a:off x="1331640" y="836712"/>
          <a:ext cx="172819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680722"/>
              </p:ext>
            </p:extLst>
          </p:nvPr>
        </p:nvGraphicFramePr>
        <p:xfrm>
          <a:off x="3131840" y="404664"/>
          <a:ext cx="247193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9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cap="all" baseline="0" dirty="0">
                          <a:solidFill>
                            <a:srgbClr val="00B050"/>
                          </a:solidFill>
                        </a:rPr>
                        <a:t>Финансовое развитие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56133"/>
              </p:ext>
            </p:extLst>
          </p:nvPr>
        </p:nvGraphicFramePr>
        <p:xfrm>
          <a:off x="2771800" y="836712"/>
          <a:ext cx="316835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974439"/>
              </p:ext>
            </p:extLst>
          </p:nvPr>
        </p:nvGraphicFramePr>
        <p:xfrm>
          <a:off x="6084168" y="908720"/>
          <a:ext cx="2866008" cy="2257036"/>
        </p:xfrm>
        <a:graphic>
          <a:graphicData uri="http://schemas.openxmlformats.org/drawingml/2006/table">
            <a:tbl>
              <a:tblPr/>
              <a:tblGrid>
                <a:gridCol w="12409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50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0018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Высшая школа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Направления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4092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Технологии производства продукции растениеводства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растениеводство земледелие, кормопроизводств, селекция и семеноводство,  защита растений,  плодоводство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Почвоведения, агрохимии и землепользования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почвоведение, агрохимия, мелиорация,  оценка водных ресурсов, землепользование, кадастр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Технологий пищевых и перерабатывающих производств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пищевая безопасность, технологии ППР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051411"/>
              </p:ext>
            </p:extLst>
          </p:nvPr>
        </p:nvGraphicFramePr>
        <p:xfrm>
          <a:off x="6876256" y="620688"/>
          <a:ext cx="1296144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tx1"/>
                          </a:solidFill>
                        </a:rPr>
                        <a:t>Направления НИР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261796"/>
              </p:ext>
            </p:extLst>
          </p:nvPr>
        </p:nvGraphicFramePr>
        <p:xfrm>
          <a:off x="-180528" y="836712"/>
          <a:ext cx="1872208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929501"/>
              </p:ext>
            </p:extLst>
          </p:nvPr>
        </p:nvGraphicFramePr>
        <p:xfrm>
          <a:off x="395536" y="3853287"/>
          <a:ext cx="4464497" cy="1871384"/>
        </p:xfrm>
        <a:graphic>
          <a:graphicData uri="http://schemas.openxmlformats.org/drawingml/2006/table">
            <a:tbl>
              <a:tblPr/>
              <a:tblGrid>
                <a:gridCol w="25805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79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79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79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3608">
                <a:tc rowSpan="2">
                  <a:txBody>
                    <a:bodyPr/>
                    <a:lstStyle/>
                    <a:p>
                      <a:pPr marL="3600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Показатель эффективности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Высшая школа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4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ТППР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УЛЗВР*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ТППП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1934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Количество 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грантовых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проектов,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шт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4307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Количество проектов ПЦФ,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шт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4307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Выполнение хоздоговорных НИР, млн.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тг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4307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2020 г.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4307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2021 г.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7*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4307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2022 г.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330268"/>
              </p:ext>
            </p:extLst>
          </p:nvPr>
        </p:nvGraphicFramePr>
        <p:xfrm>
          <a:off x="971600" y="3573016"/>
          <a:ext cx="2615952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59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tx1"/>
                          </a:solidFill>
                        </a:rPr>
                        <a:t>Задачи на 2020-2023 г </a:t>
                      </a:r>
                      <a:r>
                        <a:rPr lang="ru-RU" sz="1050" dirty="0" err="1">
                          <a:solidFill>
                            <a:schemeClr val="tx1"/>
                          </a:solidFill>
                        </a:rPr>
                        <a:t>г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194567"/>
              </p:ext>
            </p:extLst>
          </p:nvPr>
        </p:nvGraphicFramePr>
        <p:xfrm>
          <a:off x="6012160" y="3212976"/>
          <a:ext cx="2615952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59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tx1"/>
                          </a:solidFill>
                        </a:rPr>
                        <a:t>Другие виды работ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238716"/>
              </p:ext>
            </p:extLst>
          </p:nvPr>
        </p:nvGraphicFramePr>
        <p:xfrm>
          <a:off x="323528" y="692696"/>
          <a:ext cx="252028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87836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Структура образовательных доходов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940658"/>
              </p:ext>
            </p:extLst>
          </p:nvPr>
        </p:nvGraphicFramePr>
        <p:xfrm>
          <a:off x="5436096" y="3501008"/>
          <a:ext cx="3466331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Лист" r:id="rId7" imgW="2962343" imgH="3276690" progId="Excel.Sheet.12">
                  <p:embed/>
                </p:oleObj>
              </mc:Choice>
              <mc:Fallback>
                <p:oleObj name="Лист" r:id="rId7" imgW="2962343" imgH="3276690" progId="Excel.Sheet.12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3501008"/>
                        <a:ext cx="3466331" cy="3096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1827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837334"/>
              </p:ext>
            </p:extLst>
          </p:nvPr>
        </p:nvGraphicFramePr>
        <p:xfrm>
          <a:off x="2195735" y="116632"/>
          <a:ext cx="5282555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25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600" cap="all" dirty="0">
                          <a:solidFill>
                            <a:srgbClr val="41733D"/>
                          </a:solidFill>
                        </a:rPr>
                        <a:t>Развитие инфраструктуры</a:t>
                      </a:r>
                      <a:r>
                        <a:rPr lang="ru-RU" sz="1600" cap="all" baseline="0" dirty="0">
                          <a:solidFill>
                            <a:srgbClr val="41733D"/>
                          </a:solidFill>
                        </a:rPr>
                        <a:t> и корпоративная среда</a:t>
                      </a:r>
                      <a:endParaRPr lang="ru-RU" sz="1600" cap="all" dirty="0">
                        <a:solidFill>
                          <a:srgbClr val="41733D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989265" y="453788"/>
            <a:ext cx="27363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+mn-lt"/>
              </a:rPr>
              <a:t>Производственные базы практики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964243"/>
              </p:ext>
            </p:extLst>
          </p:nvPr>
        </p:nvGraphicFramePr>
        <p:xfrm>
          <a:off x="6156176" y="706835"/>
          <a:ext cx="2209800" cy="270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" name="Лист" r:id="rId5" imgW="2209800" imgH="3314700" progId="Excel.Sheet.12">
                  <p:embed/>
                </p:oleObj>
              </mc:Choice>
              <mc:Fallback>
                <p:oleObj name="Лист" r:id="rId5" imgW="2209800" imgH="3314700" progId="Excel.Sheet.12">
                  <p:embed/>
                  <p:pic>
                    <p:nvPicPr>
                      <p:cNvPr id="0" name="Picture 3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706835"/>
                        <a:ext cx="2209800" cy="270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83568" y="3333908"/>
            <a:ext cx="457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200" b="1" dirty="0">
                <a:latin typeface="+mn-lt"/>
              </a:rPr>
              <a:t>Создать Центр ГИС с перспективой превращения в Центр точного земледелия и </a:t>
            </a:r>
            <a:r>
              <a:rPr lang="ru-RU" sz="1200" b="1" dirty="0" err="1">
                <a:latin typeface="+mn-lt"/>
              </a:rPr>
              <a:t>Хаб</a:t>
            </a:r>
            <a:r>
              <a:rPr lang="ru-RU" sz="1200" b="1" dirty="0">
                <a:latin typeface="+mn-lt"/>
              </a:rPr>
              <a:t> цифровых технологий в АПК</a:t>
            </a:r>
          </a:p>
        </p:txBody>
      </p:sp>
      <p:pic>
        <p:nvPicPr>
          <p:cNvPr id="8" name="Рисунок 7" descr="C:\Users\пк\Desktop\стендке\IMG_20191205_185113.jpg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44" r="3525" b="16219"/>
          <a:stretch/>
        </p:blipFill>
        <p:spPr bwMode="auto">
          <a:xfrm>
            <a:off x="323528" y="3887906"/>
            <a:ext cx="6336704" cy="28534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182495"/>
              </p:ext>
            </p:extLst>
          </p:nvPr>
        </p:nvGraphicFramePr>
        <p:xfrm>
          <a:off x="179512" y="764704"/>
          <a:ext cx="3531740" cy="2490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" name="Лист" r:id="rId10" imgW="5010285" imgH="3381285" progId="Excel.Sheet.12">
                  <p:embed/>
                </p:oleObj>
              </mc:Choice>
              <mc:Fallback>
                <p:oleObj name="Лист" r:id="rId10" imgW="5010285" imgH="3381285" progId="Excel.Sheet.12">
                  <p:embed/>
                  <p:pic>
                    <p:nvPicPr>
                      <p:cNvPr id="0" name="Picture 3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764704"/>
                        <a:ext cx="3531740" cy="24908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42127"/>
              </p:ext>
            </p:extLst>
          </p:nvPr>
        </p:nvGraphicFramePr>
        <p:xfrm>
          <a:off x="323528" y="507526"/>
          <a:ext cx="223837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6" name="Лист" r:id="rId13" imgW="2238443" imgH="200025" progId="Excel.Sheet.12">
                  <p:embed/>
                </p:oleObj>
              </mc:Choice>
              <mc:Fallback>
                <p:oleObj name="Лист" r:id="rId13" imgW="2238443" imgH="200025" progId="Excel.Sheet.12">
                  <p:embed/>
                  <p:pic>
                    <p:nvPicPr>
                      <p:cNvPr id="0" name="Picture 3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07526"/>
                        <a:ext cx="223837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900804"/>
              </p:ext>
            </p:extLst>
          </p:nvPr>
        </p:nvGraphicFramePr>
        <p:xfrm>
          <a:off x="3851275" y="601663"/>
          <a:ext cx="2238375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7" name="Лист" r:id="rId16" imgW="2238443" imgH="1571625" progId="Excel.Sheet.12">
                  <p:embed/>
                </p:oleObj>
              </mc:Choice>
              <mc:Fallback>
                <p:oleObj name="Лист" r:id="rId16" imgW="2238443" imgH="1571625" progId="Excel.Sheet.12">
                  <p:embed/>
                  <p:pic>
                    <p:nvPicPr>
                      <p:cNvPr id="0" name="Picture 3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601663"/>
                        <a:ext cx="2238375" cy="157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29696"/>
              </p:ext>
            </p:extLst>
          </p:nvPr>
        </p:nvGraphicFramePr>
        <p:xfrm>
          <a:off x="6925369" y="3739604"/>
          <a:ext cx="1800200" cy="296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6604"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tx1"/>
                          </a:solidFill>
                        </a:rPr>
                        <a:t>Работа над: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025884"/>
              </p:ext>
            </p:extLst>
          </p:nvPr>
        </p:nvGraphicFramePr>
        <p:xfrm>
          <a:off x="6688460" y="4005064"/>
          <a:ext cx="2348036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8" name="Лист" r:id="rId19" imgW="2447857" imgH="619215" progId="Excel.Sheet.12">
                  <p:embed/>
                </p:oleObj>
              </mc:Choice>
              <mc:Fallback>
                <p:oleObj name="Лист" r:id="rId19" imgW="2447857" imgH="619215" progId="Excel.Sheet.12">
                  <p:embed/>
                  <p:pic>
                    <p:nvPicPr>
                      <p:cNvPr id="0" name="Picture 3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8460" y="4005064"/>
                        <a:ext cx="2348036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4625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14CA2F1-3F46-4C51-B3B0-5B06E0580A43}"/>
              </a:ext>
            </a:extLst>
          </p:cNvPr>
          <p:cNvSpPr/>
          <p:nvPr/>
        </p:nvSpPr>
        <p:spPr>
          <a:xfrm>
            <a:off x="327285" y="116632"/>
            <a:ext cx="87849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Дополнительные показатели </a:t>
            </a:r>
            <a:r>
              <a:rPr lang="kk-KZ" sz="1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лан</a:t>
            </a:r>
            <a:r>
              <a:rPr lang="kk-KZ" sz="1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мероприятий по реализации Программы развития на Агротехнологическом институте на 20</a:t>
            </a:r>
            <a:r>
              <a:rPr lang="kk-KZ" sz="1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-2023 годы</a:t>
            </a:r>
            <a:endParaRPr lang="ru-RU" sz="1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770D07E4-29F8-4748-8C9A-EFC3AAB74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316634"/>
              </p:ext>
            </p:extLst>
          </p:nvPr>
        </p:nvGraphicFramePr>
        <p:xfrm>
          <a:off x="535794" y="362853"/>
          <a:ext cx="8280921" cy="5702469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339382">
                  <a:extLst>
                    <a:ext uri="{9D8B030D-6E8A-4147-A177-3AD203B41FA5}">
                      <a16:colId xmlns:a16="http://schemas.microsoft.com/office/drawing/2014/main" xmlns="" val="2992601591"/>
                    </a:ext>
                  </a:extLst>
                </a:gridCol>
                <a:gridCol w="4447863">
                  <a:extLst>
                    <a:ext uri="{9D8B030D-6E8A-4147-A177-3AD203B41FA5}">
                      <a16:colId xmlns:a16="http://schemas.microsoft.com/office/drawing/2014/main" xmlns="" val="3054148603"/>
                    </a:ext>
                  </a:extLst>
                </a:gridCol>
                <a:gridCol w="719055">
                  <a:extLst>
                    <a:ext uri="{9D8B030D-6E8A-4147-A177-3AD203B41FA5}">
                      <a16:colId xmlns:a16="http://schemas.microsoft.com/office/drawing/2014/main" xmlns="" val="37148857"/>
                    </a:ext>
                  </a:extLst>
                </a:gridCol>
                <a:gridCol w="732148">
                  <a:extLst>
                    <a:ext uri="{9D8B030D-6E8A-4147-A177-3AD203B41FA5}">
                      <a16:colId xmlns:a16="http://schemas.microsoft.com/office/drawing/2014/main" xmlns="" val="2242745623"/>
                    </a:ext>
                  </a:extLst>
                </a:gridCol>
                <a:gridCol w="732148">
                  <a:extLst>
                    <a:ext uri="{9D8B030D-6E8A-4147-A177-3AD203B41FA5}">
                      <a16:colId xmlns:a16="http://schemas.microsoft.com/office/drawing/2014/main" xmlns="" val="482992450"/>
                    </a:ext>
                  </a:extLst>
                </a:gridCol>
                <a:gridCol w="732148">
                  <a:extLst>
                    <a:ext uri="{9D8B030D-6E8A-4147-A177-3AD203B41FA5}">
                      <a16:colId xmlns:a16="http://schemas.microsoft.com/office/drawing/2014/main" xmlns="" val="3770132669"/>
                    </a:ext>
                  </a:extLst>
                </a:gridCol>
                <a:gridCol w="578177">
                  <a:extLst>
                    <a:ext uri="{9D8B030D-6E8A-4147-A177-3AD203B41FA5}">
                      <a16:colId xmlns:a16="http://schemas.microsoft.com/office/drawing/2014/main" xmlns="" val="1192497738"/>
                    </a:ext>
                  </a:extLst>
                </a:gridCol>
              </a:tblGrid>
              <a:tr h="2059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Индикаторы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455434"/>
                  </a:ext>
                </a:extLst>
              </a:tr>
              <a:tr h="220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extLst>
                  <a:ext uri="{0D108BD9-81ED-4DB2-BD59-A6C34878D82A}">
                    <a16:rowId xmlns:a16="http://schemas.microsoft.com/office/drawing/2014/main" xmlns="" val="1710034583"/>
                  </a:ext>
                </a:extLst>
              </a:tr>
              <a:tr h="205916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Продвижение бренда университета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0453501"/>
                  </a:ext>
                </a:extLst>
              </a:tr>
              <a:tr h="647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Доведение базы партнеров университета (института) в рейтинге QS: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академическим партнерам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работодателям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extLst>
                  <a:ext uri="{0D108BD9-81ED-4DB2-BD59-A6C34878D82A}">
                    <a16:rowId xmlns:a16="http://schemas.microsoft.com/office/drawing/2014/main" xmlns="" val="813839854"/>
                  </a:ext>
                </a:extLst>
              </a:tr>
              <a:tr h="350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Продвижение университета (института) в социальных сетях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Инстаграмм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Фейсбук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7*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15*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extLst>
                  <a:ext uri="{0D108BD9-81ED-4DB2-BD59-A6C34878D82A}">
                    <a16:rowId xmlns:a16="http://schemas.microsoft.com/office/drawing/2014/main" xmlns="" val="1051243205"/>
                  </a:ext>
                </a:extLst>
              </a:tr>
              <a:tr h="350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Выступления ППС института в информационных средствах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extLst>
                  <a:ext uri="{0D108BD9-81ED-4DB2-BD59-A6C34878D82A}">
                    <a16:rowId xmlns:a16="http://schemas.microsoft.com/office/drawing/2014/main" xmlns="" val="3472949937"/>
                  </a:ext>
                </a:extLst>
              </a:tr>
              <a:tr h="205916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Интернационализация содержания программ («интернационализация дома»)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1942940"/>
                  </a:ext>
                </a:extLst>
              </a:tr>
              <a:tr h="426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международных проектах, в том числе в международной </a:t>
                      </a: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программе Эразмус+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3*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extLst>
                  <a:ext uri="{0D108BD9-81ED-4DB2-BD59-A6C34878D82A}">
                    <a16:rowId xmlns:a16="http://schemas.microsoft.com/office/drawing/2014/main" xmlns="" val="856110384"/>
                  </a:ext>
                </a:extLst>
              </a:tr>
              <a:tr h="426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участия и продвижение в рейтингах НААР, НАОКО, 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QSWUR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QSEECA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Атамекен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extLst>
                  <a:ext uri="{0D108BD9-81ED-4DB2-BD59-A6C34878D82A}">
                    <a16:rowId xmlns:a16="http://schemas.microsoft.com/office/drawing/2014/main" xmlns="" val="2777968869"/>
                  </a:ext>
                </a:extLst>
              </a:tr>
              <a:tr h="426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росту публикационной активности ППС (на 1 штатного преподавателя в год)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статья/ 1 ППС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extLst>
                  <a:ext uri="{0D108BD9-81ED-4DB2-BD59-A6C34878D82A}">
                    <a16:rowId xmlns:a16="http://schemas.microsoft.com/office/drawing/2014/main" xmlns="" val="76385137"/>
                  </a:ext>
                </a:extLst>
              </a:tr>
              <a:tr h="426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Опубликовать статьи в международных журналах базы данных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Science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Collection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3*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extLst>
                  <a:ext uri="{0D108BD9-81ED-4DB2-BD59-A6C34878D82A}">
                    <a16:rowId xmlns:a16="http://schemas.microsoft.com/office/drawing/2014/main" xmlns="" val="1513843402"/>
                  </a:ext>
                </a:extLst>
              </a:tr>
              <a:tr h="426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решении научно-производственных проблем «конкретного предприятия», используя кадровый потенциал </a:t>
                      </a: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extLst>
                  <a:ext uri="{0D108BD9-81ED-4DB2-BD59-A6C34878D82A}">
                    <a16:rowId xmlns:a16="http://schemas.microsoft.com/office/drawing/2014/main" xmlns="" val="2439342385"/>
                  </a:ext>
                </a:extLst>
              </a:tr>
              <a:tr h="647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совместных образовательных программ: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вузами ближнего зарубежья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вузами дальнего зарубежья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extLst>
                  <a:ext uri="{0D108BD9-81ED-4DB2-BD59-A6C34878D82A}">
                    <a16:rowId xmlns:a16="http://schemas.microsoft.com/office/drawing/2014/main" xmlns="" val="3747868448"/>
                  </a:ext>
                </a:extLst>
              </a:tr>
              <a:tr h="2059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кадров, владеющих английским языком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4*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extLst>
                  <a:ext uri="{0D108BD9-81ED-4DB2-BD59-A6C34878D82A}">
                    <a16:rowId xmlns:a16="http://schemas.microsoft.com/office/drawing/2014/main" xmlns="" val="1594584401"/>
                  </a:ext>
                </a:extLst>
              </a:tr>
              <a:tr h="529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Открыть учебно-производственные лаборатории (Центр </a:t>
                      </a:r>
                      <a:r>
                        <a:rPr lang="ru-RU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почвоведения,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Качество и безопасность пищевых продуктов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Микробиологии и биохимии)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2" marR="39672" marT="0" marB="0"/>
                </a:tc>
                <a:extLst>
                  <a:ext uri="{0D108BD9-81ED-4DB2-BD59-A6C34878D82A}">
                    <a16:rowId xmlns:a16="http://schemas.microsoft.com/office/drawing/2014/main" xmlns="" val="1518686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386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412776"/>
            <a:ext cx="5003006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50"/>
                </a:solidFill>
                <a:latin typeface="+mn-lt"/>
                <a:cs typeface="+mn-cs"/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206798769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852</Words>
  <Application>Microsoft Office PowerPoint</Application>
  <PresentationFormat>Экран (4:3)</PresentationFormat>
  <Paragraphs>377</Paragraphs>
  <Slides>7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Лист</vt:lpstr>
      <vt:lpstr>Министерство сельского хозяйства Республики Казахстан Западно-Казахстанский аграрно-технический университет имени Жангир хана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Профессорско-преподавательский состав агротехнологического института</dc:title>
  <dc:creator>Vassiliy Vyurkov</dc:creator>
  <cp:lastModifiedBy>User77</cp:lastModifiedBy>
  <cp:revision>187</cp:revision>
  <cp:lastPrinted>2021-12-13T07:24:30Z</cp:lastPrinted>
  <dcterms:created xsi:type="dcterms:W3CDTF">2019-10-20T17:33:57Z</dcterms:created>
  <dcterms:modified xsi:type="dcterms:W3CDTF">2021-12-13T07:30:11Z</dcterms:modified>
</cp:coreProperties>
</file>