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12"/>
  </p:notesMasterIdLst>
  <p:sldIdLst>
    <p:sldId id="269" r:id="rId2"/>
    <p:sldId id="260" r:id="rId3"/>
    <p:sldId id="265" r:id="rId4"/>
    <p:sldId id="259" r:id="rId5"/>
    <p:sldId id="257" r:id="rId6"/>
    <p:sldId id="266" r:id="rId7"/>
    <p:sldId id="268" r:id="rId8"/>
    <p:sldId id="261" r:id="rId9"/>
    <p:sldId id="263" r:id="rId10"/>
    <p:sldId id="267" r:id="rId11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85291B2-04D0-4792-8407-AB142EA44E6F}">
          <p14:sldIdLst/>
        </p14:section>
        <p14:section name="Раздел без заголовка" id="{101319F7-6B47-4A76-B453-68A106FB0BB8}">
          <p14:sldIdLst>
            <p14:sldId id="269"/>
            <p14:sldId id="260"/>
            <p14:sldId id="265"/>
            <p14:sldId id="259"/>
            <p14:sldId id="257"/>
            <p14:sldId id="266"/>
            <p14:sldId id="268"/>
            <p14:sldId id="261"/>
            <p14:sldId id="263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20E"/>
    <a:srgbClr val="EDAA8F"/>
    <a:srgbClr val="F59187"/>
    <a:srgbClr val="C2526D"/>
    <a:srgbClr val="66CCFF"/>
    <a:srgbClr val="C1EAFF"/>
    <a:srgbClr val="E5B5C0"/>
    <a:srgbClr val="FAF0F2"/>
    <a:srgbClr val="F4DCE1"/>
    <a:srgbClr val="EEC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1B27C-E8B7-47A9-BC61-6A0D2099EA95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26FFC-C3B9-4BE4-9704-B002598953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8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6FFC-C3B9-4BE4-9704-B002598953E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21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6FFC-C3B9-4BE4-9704-B002598953E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4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D54-E8A5-41F7-B811-A27AB39B6791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1196753"/>
            <a:ext cx="12192000" cy="2403699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user\Downloads\Логотип ЗКАТУ Жангир хана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5" y="0"/>
            <a:ext cx="998300" cy="95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E9AF-92B8-4BA8-8DEA-E11094EEA6CF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9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A20F-8359-4FB6-BD61-53C90FB53FAE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8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5369-BA19-45E9-862B-F7A72A9E60B7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063552" y="1124744"/>
            <a:ext cx="10128448" cy="36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7385-4725-41FC-8569-194E64EE895D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063552" y="1124744"/>
            <a:ext cx="10128448" cy="36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72A4-8820-47F9-A88E-003D560757A7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063552" y="1124744"/>
            <a:ext cx="10128448" cy="36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3375-6EDA-4D38-B12E-1D293DC38D08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93576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 flipH="1">
            <a:off x="3981119" y="0"/>
            <a:ext cx="36000" cy="2060848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872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F370-B612-4119-AA38-A80226AF388C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143295" y="332656"/>
            <a:ext cx="36000" cy="6525344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B2EB-1D2D-40BA-B983-B8BDA5B783D4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063552" y="1124744"/>
            <a:ext cx="10128448" cy="36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5109-39B2-4618-AF4B-E2A5E457D5C9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143295" y="332656"/>
            <a:ext cx="36000" cy="6525344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EA67-A622-4B96-9EAD-921AAB680D83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 flipH="1">
            <a:off x="6138104" y="10967"/>
            <a:ext cx="36000" cy="2060848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257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B7B-B98F-42D4-85B6-57505415DECB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86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31D-7910-40DB-866F-5DBBA696FE67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93576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975928" y="0"/>
            <a:ext cx="3600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334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F417-1EFF-4F86-9451-EC39B2A8A2AE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256240" y="0"/>
            <a:ext cx="393576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180987" y="-29518"/>
            <a:ext cx="36000" cy="7020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451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7EE-5DAF-4294-AF3D-41A21BD1F8BA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134196" y="6080"/>
            <a:ext cx="3935760" cy="685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101360" y="6080"/>
            <a:ext cx="36000" cy="7020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6601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007-4C6D-40AC-87F9-C074C23D5EC9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3429000"/>
            <a:ext cx="12192000" cy="252028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0" y="5988336"/>
            <a:ext cx="10980000" cy="36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968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70A-7F3A-4C76-8FB1-41EFC78FF794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92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548-3262-43FA-90AB-119897D70618}" type="datetime1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6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8BC-51CC-4C4A-87BB-B2A9A66562A9}" type="datetime1">
              <a:rPr lang="ru-RU" smtClean="0"/>
              <a:t>12.09.2021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3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CCD7-FDE4-429E-A2B5-D943EC943256}" type="datetime1">
              <a:rPr lang="ru-RU" smtClean="0"/>
              <a:t>12.09.2021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9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D614-F9B3-41DD-B239-6FADB8FC097A}" type="datetime1">
              <a:rPr lang="ru-RU" smtClean="0"/>
              <a:t>12.09.2021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8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C8FF-58C5-4743-BC23-3BADAEA40AAB}" type="datetime1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41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1894-CCA4-4614-9534-C26C5683481E}" type="datetime1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6DFB1-1DEC-4AE4-B2A5-EC9E9047B9F1}" type="datetime1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6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60" r:id="rId19"/>
    <p:sldLayoutId id="2147483662" r:id="rId20"/>
    <p:sldLayoutId id="2147483663" r:id="rId21"/>
    <p:sldLayoutId id="2147483664" r:id="rId22"/>
    <p:sldLayoutId id="2147483665" r:id="rId2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538288"/>
            <a:ext cx="10363200" cy="189071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ДЕЯТЕЛЬНОСТЬ УНИВЕРСИТЕТА В РАЗРЕЗЕ СТРАТЕГИЧЕСКИХ НАПРАВЛЕНИЙ: ИТОГИ 2019 ГОДА И ЗАДАЧИ НА 2020 ГОД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639616" y="692696"/>
            <a:ext cx="9448800" cy="43204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dirty="0" smtClean="0">
                <a:solidFill>
                  <a:srgbClr val="E4320E"/>
                </a:solidFill>
              </a:rPr>
              <a:t>АСКАР НАМЕТОВ, Председатель Правления-ректор ЗКАТУ имени Жангир хана</a:t>
            </a:r>
            <a:endParaRPr lang="ru-RU" b="1" dirty="0">
              <a:solidFill>
                <a:srgbClr val="E432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67" y="188640"/>
            <a:ext cx="5796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ФИНАНСЫ, КОРПОРАТИВНАЯ СРЕДА И ОБЩЕСТВО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2579" y="1065811"/>
            <a:ext cx="613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 НА 2020 ГОД</a:t>
            </a:r>
            <a:endParaRPr lang="ru-RU" sz="3600" b="1" dirty="0">
              <a:solidFill>
                <a:srgbClr val="C252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191" y="1705876"/>
            <a:ext cx="58787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ПРОВЕСТИ РЕАККРЕДИТАЦИЮ 22 ОБРАЗОВАТЕЛЬНЫХ ПРОГРАММ И АККРЕДИТАЦИЮ 1 ОБРАЗОВАТЕЛЬНОЙ ПРОГРАММЫ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УСИЛИТЬ РАБОТУ ПО РАЗВИТИЮ И КОММЕРЧЕСКОЙ РЕЗУЛЬТАТИВНОСТИ УСЛУГ НАУЧНО-ПРОИЗВОДСТВЕННОГО НАПРАВЛЕНИЯ (НАУЧНОЕ СОПРОВОЖДЕНИЕ, КОНСУЛЬТИРОВАНИЕ И ПРОЧ.)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АКТИВИЗИРОВАТЬ И </a:t>
            </a:r>
            <a:r>
              <a:rPr lang="ru-RU" b="1" smtClean="0">
                <a:solidFill>
                  <a:srgbClr val="C2526D"/>
                </a:solidFill>
              </a:rPr>
              <a:t>РАСШИРИТЬ СИСТЕМУ </a:t>
            </a:r>
            <a:r>
              <a:rPr lang="ru-RU" b="1" dirty="0" smtClean="0">
                <a:solidFill>
                  <a:srgbClr val="C2526D"/>
                </a:solidFill>
              </a:rPr>
              <a:t>ТРАНСФЕРА И РАСПРОСТРАНЕНИЯ ЗНАНИЙ ДЛЯ БИЗНЕСА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ОБЕСПЕЧИТЬ УЧАСТИЕ В 2-Х КАЗАХСТАНСКИХ РЕЙТИНГАХ ВУЗОВ (НААР, НАОКО) И В РЕЙТИНГЕ ВУЗОВ </a:t>
            </a:r>
            <a:r>
              <a:rPr lang="en-US" b="1" dirty="0" smtClean="0">
                <a:solidFill>
                  <a:srgbClr val="C2526D"/>
                </a:solidFill>
              </a:rPr>
              <a:t>QS</a:t>
            </a:r>
            <a:r>
              <a:rPr lang="ru-RU" b="1" dirty="0" smtClean="0">
                <a:solidFill>
                  <a:srgbClr val="C2526D"/>
                </a:solidFill>
              </a:rPr>
              <a:t> </a:t>
            </a:r>
            <a:r>
              <a:rPr lang="en-US" b="1" dirty="0" smtClean="0">
                <a:solidFill>
                  <a:srgbClr val="C2526D"/>
                </a:solidFill>
              </a:rPr>
              <a:t>EECA</a:t>
            </a:r>
            <a:r>
              <a:rPr lang="ru-RU" b="1" dirty="0">
                <a:solidFill>
                  <a:srgbClr val="C2526D"/>
                </a:solidFill>
              </a:rPr>
              <a:t> -  </a:t>
            </a:r>
            <a:r>
              <a:rPr lang="ru-RU" b="1" dirty="0" smtClean="0">
                <a:solidFill>
                  <a:srgbClr val="C2526D"/>
                </a:solidFill>
              </a:rPr>
              <a:t>РАЗВИВАЮЩАЯСЯ ЕВРОПА И ЦЕНТРАЛЬНАЯ АЗИЯ</a:t>
            </a:r>
            <a:endParaRPr lang="ru-RU" b="1" dirty="0">
              <a:solidFill>
                <a:srgbClr val="C2526D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0031" y="6242012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70" y="1943664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198580" y="6669360"/>
            <a:ext cx="1980000" cy="1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-53285" y="2042914"/>
            <a:ext cx="61307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ДОСТИГНУТА УСТОЙЧИВАЯ ПОЛОЖИТЕЛЬНАЯ ДИНАМИКА РОСТА ЭКОНОМИЧЕСКИХ ПОКАЗАТЕЛЕЙ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ДИВЕРСИФИЦИРОВАНА СТРУКТУРА ДОХОДОВ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В ЦЕЛЯХ РАСШИРЕНИЯ АВТОНОМИИ РЕОРГАНИЗАОВАНЫ АКАДЕМИЧЕСКИЕ СТРУКТУРЫ  (СОЗДАНЫ ИНСТИТУТЫ И ВЫСШИЕ ШКОЛЫ)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ОСУЩЕСТВЛЁН ПЕРЕХОД НА ПОКРЕДИТНУЮ ОСНОВУ ОСУЩЕСТВЛЕНИЯ РАСЧЁТОВ ДЛЯ ППС И ОБУЧАЮЩИХСЯ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ПРОВЕДЕНА РЕАККРЕДИТАЦИЯ ПО 39 ОБРАЗОВАТЕЛЬНЫМ ПРОГРАММАМ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984" y="135891"/>
            <a:ext cx="11593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И СТРУКТУРА ДОХОДОВ УНИВЕРСИТЕТА  ПО НАПРАВЛЕНИЯМ ДЕЯТЕЛЬНОСТИ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0177" y="4416751"/>
            <a:ext cx="3608339" cy="212275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893" y="4293104"/>
            <a:ext cx="4113481" cy="215769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09" y="4456515"/>
            <a:ext cx="4047347" cy="1830873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308984" y="1556792"/>
            <a:ext cx="5256584" cy="2240167"/>
            <a:chOff x="263352" y="1270432"/>
            <a:chExt cx="5256584" cy="224016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35360" y="1700808"/>
              <a:ext cx="5112568" cy="1809791"/>
              <a:chOff x="219392" y="1196752"/>
              <a:chExt cx="5112568" cy="1809791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19392" y="2636912"/>
                <a:ext cx="5112568" cy="0"/>
              </a:xfrm>
              <a:prstGeom prst="line">
                <a:avLst/>
              </a:prstGeom>
              <a:ln>
                <a:solidFill>
                  <a:srgbClr val="C2526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Прямоугольник 9"/>
              <p:cNvSpPr/>
              <p:nvPr/>
            </p:nvSpPr>
            <p:spPr>
              <a:xfrm>
                <a:off x="551384" y="1628800"/>
                <a:ext cx="1080120" cy="1008112"/>
              </a:xfrm>
              <a:prstGeom prst="rect">
                <a:avLst/>
              </a:prstGeom>
              <a:solidFill>
                <a:srgbClr val="EECA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177598" y="1340768"/>
                <a:ext cx="1080120" cy="1296144"/>
              </a:xfrm>
              <a:prstGeom prst="rect">
                <a:avLst/>
              </a:prstGeom>
              <a:solidFill>
                <a:srgbClr val="EECA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803812" y="1196752"/>
                <a:ext cx="1080120" cy="1440160"/>
              </a:xfrm>
              <a:prstGeom prst="rect">
                <a:avLst/>
              </a:prstGeom>
              <a:solidFill>
                <a:srgbClr val="EECA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1384" y="1627382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2 058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164940" y="1340768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2 636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06920" y="1211099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3 041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51384" y="263721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C2526D"/>
                    </a:solidFill>
                  </a:rPr>
                  <a:t>2017</a:t>
                </a:r>
                <a:endParaRPr lang="ru-RU" b="1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164940" y="26351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b="1">
                    <a:solidFill>
                      <a:srgbClr val="C2526D"/>
                    </a:solidFill>
                  </a:defRPr>
                </a:lvl1pPr>
              </a:lstStyle>
              <a:p>
                <a:r>
                  <a:rPr lang="ru-RU" dirty="0"/>
                  <a:t>2018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91154" y="26293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C2526D"/>
                    </a:solidFill>
                  </a:rPr>
                  <a:t>2019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63352" y="1270432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ГОДОВОЙ ДОХОД УНИВЕРСИТЕТА, МЛН.ТГ.</a:t>
              </a:r>
              <a:endParaRPr lang="ru-RU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5581333" y="1293470"/>
            <a:ext cx="6435088" cy="2702650"/>
          </a:xfrm>
          <a:prstGeom prst="roundRect">
            <a:avLst>
              <a:gd name="adj" fmla="val 7055"/>
            </a:avLst>
          </a:prstGeom>
          <a:solidFill>
            <a:schemeClr val="bg1"/>
          </a:solidFill>
          <a:ln w="3175">
            <a:solidFill>
              <a:srgbClr val="C252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ГОДОВОЙ ДОХОД УНИВЕРСИТЕТА  ВЫРОС НА 15 % ПО СРАВНЕНИЮ С ПРЕДЫДУЩИМ ГОДОМ И НА 48 % ЗА ПЕРИОД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ДОХОДЫ ОТ НАУЧНО-ИССЛЕДОВАТЕЛЬСКОЙ ДЕЯТЕЛЬНОСТИ ПОВЫСИЛИСЬ НА 25% ПО СРАВНЕНИЮ С ПРЕДЫДУЩИМ ГОДОМ И БОЛЕЕ ЧЕМ В 8 РАЗ ЗА ПЕРИОД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ИЗМЕНИЛАСЬ СТРУКТУРА ДОХОДОВ ОТ ОБРАЗОВАТЕЛЬНОЙ ДЕЯТЕЛЬНОСТИ (ДОЛЯ ДОХОДОВ ПО ГРАНТУ ВЫРОСЛА ДО 61% ПРОТИВ 53% В 2017 ГОДУ)</a:t>
            </a:r>
            <a:endParaRPr lang="ru-RU" b="1" dirty="0">
              <a:solidFill>
                <a:srgbClr val="C2526D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92" y="260650"/>
            <a:ext cx="11593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РАСХОДОВ УНИВЕРСИТЕТА ПО ОТДЕЛЬНЫМ СТАТЬЯМ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08984" y="4077074"/>
            <a:ext cx="5256584" cy="2240167"/>
            <a:chOff x="263352" y="1270432"/>
            <a:chExt cx="5256584" cy="2240167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335360" y="1700808"/>
              <a:ext cx="5112568" cy="1809791"/>
              <a:chOff x="219392" y="1196752"/>
              <a:chExt cx="5112568" cy="1809791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551384" y="1988840"/>
                <a:ext cx="1080120" cy="648071"/>
              </a:xfrm>
              <a:prstGeom prst="rect">
                <a:avLst/>
              </a:prstGeom>
              <a:solidFill>
                <a:srgbClr val="FAF0F2"/>
              </a:solidFill>
              <a:ln>
                <a:solidFill>
                  <a:srgbClr val="E5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2177598" y="1340768"/>
                <a:ext cx="1080120" cy="1296144"/>
              </a:xfrm>
              <a:prstGeom prst="rect">
                <a:avLst/>
              </a:prstGeom>
              <a:solidFill>
                <a:srgbClr val="FAF0F2"/>
              </a:solidFill>
              <a:ln>
                <a:solidFill>
                  <a:srgbClr val="E5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3803812" y="1196752"/>
                <a:ext cx="1080120" cy="1440160"/>
              </a:xfrm>
              <a:prstGeom prst="rect">
                <a:avLst/>
              </a:prstGeom>
              <a:solidFill>
                <a:srgbClr val="FAF0F2"/>
              </a:solidFill>
              <a:ln>
                <a:solidFill>
                  <a:srgbClr val="E5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54155" y="1988839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63 072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997579" y="1337560"/>
                <a:ext cx="1440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155 411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630144" y="1196752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220 385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51384" y="263721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C2526D"/>
                    </a:solidFill>
                  </a:rPr>
                  <a:t>2017</a:t>
                </a:r>
                <a:endParaRPr lang="ru-RU" b="1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164940" y="26351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b="1">
                    <a:solidFill>
                      <a:srgbClr val="C2526D"/>
                    </a:solidFill>
                  </a:defRPr>
                </a:lvl1pPr>
              </a:lstStyle>
              <a:p>
                <a:r>
                  <a:rPr lang="ru-RU" dirty="0"/>
                  <a:t>2018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791154" y="26293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C2526D"/>
                    </a:solidFill>
                  </a:rPr>
                  <a:t>2019</a:t>
                </a:r>
              </a:p>
            </p:txBody>
          </p: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9392" y="2636912"/>
                <a:ext cx="5112568" cy="0"/>
              </a:xfrm>
              <a:prstGeom prst="line">
                <a:avLst/>
              </a:prstGeom>
              <a:ln>
                <a:solidFill>
                  <a:srgbClr val="C2526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263352" y="1270432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ОСНОВНЫЕ СРЕДСТВА И ОБОРУДОВАНИЕ, ТЫС.ТГ.</a:t>
              </a:r>
              <a:endParaRPr lang="ru-RU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178649" y="1370562"/>
            <a:ext cx="5256584" cy="2240167"/>
            <a:chOff x="263352" y="1270432"/>
            <a:chExt cx="5256584" cy="2240167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335360" y="1700808"/>
              <a:ext cx="5112568" cy="1809791"/>
              <a:chOff x="219392" y="1196752"/>
              <a:chExt cx="5112568" cy="1809791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551384" y="1196752"/>
                <a:ext cx="1080120" cy="144016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2177598" y="1598428"/>
                <a:ext cx="1080120" cy="1038484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3803812" y="1704360"/>
                <a:ext cx="1080120" cy="93600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49507" y="1196752"/>
                <a:ext cx="12787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119 133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984920" y="1598428"/>
                <a:ext cx="1440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88 483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14932" y="1710695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84 972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384" y="263721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C2526D"/>
                    </a:solidFill>
                  </a:rPr>
                  <a:t>2017</a:t>
                </a:r>
                <a:endParaRPr lang="ru-RU" b="1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164940" y="26351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b="1">
                    <a:solidFill>
                      <a:srgbClr val="C2526D"/>
                    </a:solidFill>
                  </a:defRPr>
                </a:lvl1pPr>
              </a:lstStyle>
              <a:p>
                <a:r>
                  <a:rPr lang="ru-RU" dirty="0"/>
                  <a:t>2018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791154" y="26293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C2526D"/>
                    </a:solidFill>
                  </a:rPr>
                  <a:t>2019</a:t>
                </a:r>
              </a:p>
            </p:txBody>
          </p: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19392" y="2636912"/>
                <a:ext cx="5112568" cy="0"/>
              </a:xfrm>
              <a:prstGeom prst="line">
                <a:avLst/>
              </a:prstGeom>
              <a:ln>
                <a:solidFill>
                  <a:srgbClr val="C2526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63352" y="1270432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КОММУНАЛЬНЫЕ УСЛУГИ, ТЫС.ТГ.</a:t>
              </a:r>
              <a:endParaRPr lang="ru-RU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91335" y="1359123"/>
            <a:ext cx="5256584" cy="2240167"/>
            <a:chOff x="263352" y="1270432"/>
            <a:chExt cx="5256584" cy="2240167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335360" y="1616759"/>
              <a:ext cx="5112568" cy="1893840"/>
              <a:chOff x="219392" y="1112703"/>
              <a:chExt cx="5112568" cy="1893840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551384" y="2429976"/>
                <a:ext cx="1080120" cy="206935"/>
              </a:xfrm>
              <a:prstGeom prst="rect">
                <a:avLst/>
              </a:prstGeom>
              <a:solidFill>
                <a:srgbClr val="C1EAFF"/>
              </a:solidFill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2177598" y="1888034"/>
                <a:ext cx="1080120" cy="748878"/>
              </a:xfrm>
              <a:prstGeom prst="rect">
                <a:avLst/>
              </a:prstGeom>
              <a:solidFill>
                <a:srgbClr val="C1EAFF"/>
              </a:solidFill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3803812" y="1125075"/>
                <a:ext cx="1080120" cy="1504652"/>
              </a:xfrm>
              <a:prstGeom prst="rect">
                <a:avLst/>
              </a:prstGeom>
              <a:solidFill>
                <a:srgbClr val="C1EAFF"/>
              </a:solidFill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52073" y="1949629"/>
                <a:ext cx="12787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17 654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984920" y="1879396"/>
                <a:ext cx="1440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73 268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611135" y="1112703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212 700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51384" y="263721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C2526D"/>
                    </a:solidFill>
                  </a:rPr>
                  <a:t>2017</a:t>
                </a:r>
                <a:endParaRPr lang="ru-RU" b="1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164940" y="26351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b="1">
                    <a:solidFill>
                      <a:srgbClr val="C2526D"/>
                    </a:solidFill>
                  </a:defRPr>
                </a:lvl1pPr>
              </a:lstStyle>
              <a:p>
                <a:r>
                  <a:rPr lang="ru-RU" dirty="0"/>
                  <a:t>2018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791154" y="26293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C2526D"/>
                    </a:solidFill>
                  </a:rPr>
                  <a:t>2019</a:t>
                </a:r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219392" y="2636912"/>
                <a:ext cx="5112568" cy="0"/>
              </a:xfrm>
              <a:prstGeom prst="line">
                <a:avLst/>
              </a:prstGeom>
              <a:ln>
                <a:solidFill>
                  <a:srgbClr val="C2526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263352" y="1270432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ТЕКУЩИЙ РЕМОНТ, ТЫС.ТГ.</a:t>
              </a:r>
              <a:endParaRPr lang="ru-RU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" name="Скругленный прямоугольник 60"/>
          <p:cNvSpPr/>
          <p:nvPr/>
        </p:nvSpPr>
        <p:spPr>
          <a:xfrm>
            <a:off x="5612867" y="3737666"/>
            <a:ext cx="6435088" cy="2702650"/>
          </a:xfrm>
          <a:prstGeom prst="roundRect">
            <a:avLst>
              <a:gd name="adj" fmla="val 7055"/>
            </a:avLst>
          </a:prstGeom>
          <a:solidFill>
            <a:schemeClr val="bg1"/>
          </a:solidFill>
          <a:ln w="3175">
            <a:solidFill>
              <a:srgbClr val="C252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ЗНАЧИТЕЛЬНО УВЕЛИЧИЛИСЬ ЗАТРАТЫ НА ТЕКУЩИЙ РЕМОНТ – ПОЧТИ В 3 РАЗА ПО СРАВНЕНИЮ С ПРЕДЫДУЩИМ ГОДОМ И БОЛЕЕ ЧЕМ В 12 РАЗ ЗА ПЕРИОД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ЗАТРАТЫ НА КОММУНАЛЬНЫЕ УСЛУГИ СОКРАТИЛИСЬ НА 4% ПО СРАВНЕНИЮ С ПРЕДЫДУЩИМ ГОДОМ И ПОЧТИ НА 30% ЗА ПЕРИОД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РАСХОДЫ НА ПРИОБРЕТЕНИЕ ОСНОВНЫХ СРЕДСТВ И ОБОРУДОВАНИЯ ВЫРОСЛИ НА 41% ПО СРАВНЕНИЮ С ПРЕДЫДУЩИМ ГОДОМ И В 3,5 РАЗА ЗА ПЕРИОД</a:t>
            </a:r>
            <a:endParaRPr lang="ru-RU" b="1" dirty="0">
              <a:solidFill>
                <a:srgbClr val="C252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2844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360" y="188645"/>
            <a:ext cx="11593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ЭКОНОМИЧЕСКИХ ПОКАЗАТЕЛЕЙ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65611" y="1180518"/>
            <a:ext cx="5112568" cy="2240167"/>
            <a:chOff x="335360" y="1270432"/>
            <a:chExt cx="5112568" cy="2240167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335360" y="1700808"/>
              <a:ext cx="5112568" cy="1809791"/>
              <a:chOff x="219392" y="1196752"/>
              <a:chExt cx="5112568" cy="1809791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551384" y="1628800"/>
                <a:ext cx="1080120" cy="1008112"/>
              </a:xfrm>
              <a:prstGeom prst="rect">
                <a:avLst/>
              </a:prstGeom>
              <a:solidFill>
                <a:srgbClr val="FAF0F2"/>
              </a:solidFill>
              <a:ln w="12700">
                <a:solidFill>
                  <a:srgbClr val="F4DC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2177598" y="1340768"/>
                <a:ext cx="1080120" cy="1296144"/>
              </a:xfrm>
              <a:prstGeom prst="rect">
                <a:avLst/>
              </a:prstGeom>
              <a:solidFill>
                <a:srgbClr val="FAF0F2"/>
              </a:solidFill>
              <a:ln w="12700">
                <a:solidFill>
                  <a:srgbClr val="F4DC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3803812" y="1196752"/>
                <a:ext cx="1080120" cy="1440160"/>
              </a:xfrm>
              <a:prstGeom prst="rect">
                <a:avLst/>
              </a:prstGeom>
              <a:solidFill>
                <a:srgbClr val="FAF0F2"/>
              </a:solidFill>
              <a:ln w="12700">
                <a:solidFill>
                  <a:srgbClr val="F4DC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51384" y="1659020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2 061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164940" y="1340768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3 250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803812" y="1202818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3 879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1384" y="263721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C2526D"/>
                    </a:solidFill>
                  </a:rPr>
                  <a:t>2017</a:t>
                </a:r>
                <a:endParaRPr lang="ru-RU" b="1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164940" y="26351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b="1">
                    <a:solidFill>
                      <a:srgbClr val="C2526D"/>
                    </a:solidFill>
                  </a:defRPr>
                </a:lvl1pPr>
              </a:lstStyle>
              <a:p>
                <a:r>
                  <a:rPr lang="ru-RU" dirty="0"/>
                  <a:t>2018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791154" y="26293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C2526D"/>
                    </a:solidFill>
                  </a:rPr>
                  <a:t>2019</a:t>
                </a: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19392" y="2636912"/>
                <a:ext cx="5112568" cy="0"/>
              </a:xfrm>
              <a:prstGeom prst="line">
                <a:avLst/>
              </a:prstGeom>
              <a:ln>
                <a:solidFill>
                  <a:srgbClr val="C2526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35360" y="1270432"/>
              <a:ext cx="504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ГОДОВОЙ ДОХОД НА 1 РАБОТНИКА, ТЫС.ТГ.</a:t>
              </a:r>
              <a:endParaRPr lang="ru-RU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54124" y="3791187"/>
            <a:ext cx="5112568" cy="2937079"/>
            <a:chOff x="554124" y="3601987"/>
            <a:chExt cx="5112568" cy="2937079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554124" y="3601987"/>
              <a:ext cx="5112568" cy="2937079"/>
              <a:chOff x="554124" y="3624653"/>
              <a:chExt cx="5112568" cy="2913260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554124" y="3624653"/>
                <a:ext cx="5112568" cy="2913260"/>
                <a:chOff x="335360" y="738081"/>
                <a:chExt cx="5112568" cy="2913260"/>
              </a:xfrm>
            </p:grpSpPr>
            <p:grpSp>
              <p:nvGrpSpPr>
                <p:cNvPr id="34" name="Группа 33"/>
                <p:cNvGrpSpPr/>
                <p:nvPr/>
              </p:nvGrpSpPr>
              <p:grpSpPr>
                <a:xfrm>
                  <a:off x="335360" y="2105253"/>
                  <a:ext cx="5112568" cy="1546088"/>
                  <a:chOff x="219392" y="1601197"/>
                  <a:chExt cx="5112568" cy="1546088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551384" y="2314530"/>
                    <a:ext cx="1080120" cy="4579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2400" dirty="0" smtClean="0">
                        <a:solidFill>
                          <a:srgbClr val="C2526D"/>
                        </a:solidFill>
                      </a:rPr>
                      <a:t>89 133</a:t>
                    </a:r>
                    <a:endParaRPr lang="ru-RU" sz="2400" dirty="0">
                      <a:solidFill>
                        <a:srgbClr val="C2526D"/>
                      </a:solidFill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1849976" y="2037670"/>
                    <a:ext cx="171004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2400" dirty="0" smtClean="0">
                        <a:solidFill>
                          <a:srgbClr val="C2526D"/>
                        </a:solidFill>
                      </a:rPr>
                      <a:t>124 790</a:t>
                    </a:r>
                    <a:endParaRPr lang="ru-RU" sz="2400" dirty="0">
                      <a:solidFill>
                        <a:srgbClr val="C2526D"/>
                      </a:solidFill>
                    </a:endParaRP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3599133" y="1601197"/>
                    <a:ext cx="1464161" cy="4579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2400" dirty="0" smtClean="0">
                        <a:solidFill>
                          <a:srgbClr val="C2526D"/>
                        </a:solidFill>
                      </a:rPr>
                      <a:t>154 940</a:t>
                    </a:r>
                    <a:endParaRPr lang="ru-RU" sz="2400" dirty="0">
                      <a:solidFill>
                        <a:srgbClr val="C2526D"/>
                      </a:solidFill>
                    </a:endParaRP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51384" y="2777953"/>
                    <a:ext cx="108012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b="1" dirty="0" smtClean="0">
                        <a:solidFill>
                          <a:srgbClr val="C2526D"/>
                        </a:solidFill>
                      </a:rPr>
                      <a:t>2017</a:t>
                    </a:r>
                    <a:endParaRPr lang="ru-RU" b="1" dirty="0">
                      <a:solidFill>
                        <a:srgbClr val="C2526D"/>
                      </a:solidFill>
                    </a:endParaRPr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164940" y="2775903"/>
                    <a:ext cx="108012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ru-RU"/>
                    </a:defPPr>
                    <a:lvl1pPr algn="ctr">
                      <a:defRPr b="1">
                        <a:solidFill>
                          <a:srgbClr val="C2526D"/>
                        </a:solidFill>
                      </a:defRPr>
                    </a:lvl1pPr>
                  </a:lstStyle>
                  <a:p>
                    <a:r>
                      <a:rPr lang="ru-RU" dirty="0"/>
                      <a:t>2018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791154" y="2770103"/>
                    <a:ext cx="108012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b="1" dirty="0">
                        <a:solidFill>
                          <a:srgbClr val="C2526D"/>
                        </a:solidFill>
                      </a:rPr>
                      <a:t>2019</a:t>
                    </a:r>
                  </a:p>
                </p:txBody>
              </p: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>
                    <a:off x="219392" y="2777654"/>
                    <a:ext cx="5112568" cy="0"/>
                  </a:xfrm>
                  <a:prstGeom prst="line">
                    <a:avLst/>
                  </a:prstGeom>
                  <a:ln>
                    <a:solidFill>
                      <a:srgbClr val="C2526D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335360" y="738081"/>
                  <a:ext cx="5040560" cy="3663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solidFill>
                        <a:srgbClr val="C2526D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СРЕДНЕМЕСЯЧНАЯ ЗАРАБОТНАЯ ПЛАТА, ТГ.</a:t>
                  </a:r>
                  <a:endParaRPr lang="ru-RU" dirty="0">
                    <a:solidFill>
                      <a:srgbClr val="C2526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67" name="Группа 66"/>
              <p:cNvGrpSpPr/>
              <p:nvPr/>
            </p:nvGrpSpPr>
            <p:grpSpPr>
              <a:xfrm>
                <a:off x="1131519" y="4834978"/>
                <a:ext cx="3816424" cy="809858"/>
                <a:chOff x="7176120" y="2024567"/>
                <a:chExt cx="3816424" cy="809858"/>
              </a:xfrm>
            </p:grpSpPr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flipV="1">
                  <a:off x="7176120" y="2030714"/>
                  <a:ext cx="3816424" cy="758237"/>
                </a:xfrm>
                <a:prstGeom prst="line">
                  <a:avLst/>
                </a:prstGeom>
                <a:ln w="28575">
                  <a:solidFill>
                    <a:srgbClr val="C2526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4" name="Овал 53"/>
                <p:cNvSpPr/>
                <p:nvPr/>
              </p:nvSpPr>
              <p:spPr>
                <a:xfrm flipV="1">
                  <a:off x="10583972" y="2024567"/>
                  <a:ext cx="144000" cy="144000"/>
                </a:xfrm>
                <a:prstGeom prst="ellipse">
                  <a:avLst/>
                </a:prstGeom>
                <a:solidFill>
                  <a:srgbClr val="C2526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Овал 54"/>
                <p:cNvSpPr/>
                <p:nvPr/>
              </p:nvSpPr>
              <p:spPr>
                <a:xfrm flipV="1">
                  <a:off x="8941655" y="2353018"/>
                  <a:ext cx="144000" cy="144000"/>
                </a:xfrm>
                <a:prstGeom prst="ellipse">
                  <a:avLst/>
                </a:prstGeom>
                <a:solidFill>
                  <a:srgbClr val="C2526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Овал 55"/>
                <p:cNvSpPr/>
                <p:nvPr/>
              </p:nvSpPr>
              <p:spPr>
                <a:xfrm flipV="1">
                  <a:off x="7328100" y="2690425"/>
                  <a:ext cx="144000" cy="144000"/>
                </a:xfrm>
                <a:prstGeom prst="ellipse">
                  <a:avLst/>
                </a:prstGeom>
                <a:solidFill>
                  <a:srgbClr val="C2526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73" name="TextBox 72"/>
            <p:cNvSpPr txBox="1"/>
            <p:nvPr/>
          </p:nvSpPr>
          <p:spPr>
            <a:xfrm>
              <a:off x="710001" y="4396231"/>
              <a:ext cx="1259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C2526D"/>
                  </a:solidFill>
                </a:rPr>
                <a:t>106 960</a:t>
              </a:r>
              <a:endParaRPr lang="ru-RU" sz="2400" dirty="0">
                <a:solidFill>
                  <a:srgbClr val="C2526D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114030" y="4513539"/>
              <a:ext cx="1710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C2526D"/>
                  </a:solidFill>
                </a:rPr>
                <a:t>147 958</a:t>
              </a:r>
              <a:endParaRPr lang="ru-RU" sz="2400" dirty="0">
                <a:solidFill>
                  <a:srgbClr val="C2526D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902335" y="4111052"/>
              <a:ext cx="14641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C2526D"/>
                  </a:solidFill>
                </a:rPr>
                <a:t>171 184</a:t>
              </a:r>
              <a:endParaRPr lang="ru-RU" sz="2400" dirty="0">
                <a:solidFill>
                  <a:srgbClr val="C2526D"/>
                </a:solidFill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 rot="-360000" flipV="1">
              <a:off x="1060842" y="4098411"/>
              <a:ext cx="3816424" cy="758237"/>
            </a:xfrm>
            <a:prstGeom prst="line">
              <a:avLst/>
            </a:prstGeom>
            <a:ln w="28575">
              <a:solidFill>
                <a:srgbClr val="66CC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7" name="Овал 76"/>
            <p:cNvSpPr/>
            <p:nvPr/>
          </p:nvSpPr>
          <p:spPr>
            <a:xfrm flipV="1">
              <a:off x="4468694" y="3918838"/>
              <a:ext cx="144000" cy="144000"/>
            </a:xfrm>
            <a:prstGeom prst="ellipse">
              <a:avLst/>
            </a:prstGeom>
            <a:solidFill>
              <a:srgbClr val="66CCFF"/>
            </a:solidFill>
            <a:ln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 flipV="1">
              <a:off x="2826377" y="4420715"/>
              <a:ext cx="144000" cy="144000"/>
            </a:xfrm>
            <a:prstGeom prst="ellipse">
              <a:avLst/>
            </a:prstGeom>
            <a:solidFill>
              <a:srgbClr val="66CCFF"/>
            </a:solidFill>
            <a:ln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 flipV="1">
              <a:off x="1244155" y="4928527"/>
              <a:ext cx="144000" cy="144000"/>
            </a:xfrm>
            <a:prstGeom prst="ellipse">
              <a:avLst/>
            </a:prstGeom>
            <a:solidFill>
              <a:srgbClr val="66CCFF"/>
            </a:solidFill>
            <a:ln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6528048" y="1163594"/>
            <a:ext cx="5256584" cy="2240167"/>
            <a:chOff x="263352" y="1270432"/>
            <a:chExt cx="5256584" cy="2240167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335360" y="1700808"/>
              <a:ext cx="5112568" cy="1809791"/>
              <a:chOff x="219392" y="1196752"/>
              <a:chExt cx="5112568" cy="1809791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219392" y="2636912"/>
                <a:ext cx="5112568" cy="0"/>
              </a:xfrm>
              <a:prstGeom prst="line">
                <a:avLst/>
              </a:prstGeom>
              <a:ln>
                <a:solidFill>
                  <a:srgbClr val="C2526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ямоугольник 83"/>
              <p:cNvSpPr/>
              <p:nvPr/>
            </p:nvSpPr>
            <p:spPr>
              <a:xfrm>
                <a:off x="551384" y="1628800"/>
                <a:ext cx="1080120" cy="1008112"/>
              </a:xfrm>
              <a:prstGeom prst="rect">
                <a:avLst/>
              </a:prstGeom>
              <a:solidFill>
                <a:srgbClr val="EECA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2177598" y="1340768"/>
                <a:ext cx="1080120" cy="1296144"/>
              </a:xfrm>
              <a:prstGeom prst="rect">
                <a:avLst/>
              </a:prstGeom>
              <a:solidFill>
                <a:srgbClr val="EECA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>
                <a:off x="3803812" y="1196752"/>
                <a:ext cx="1080120" cy="1440160"/>
              </a:xfrm>
              <a:prstGeom prst="rect">
                <a:avLst/>
              </a:prstGeom>
              <a:solidFill>
                <a:srgbClr val="EECA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54155" y="1628800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1 085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181753" y="1340768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1 198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795791" y="1214281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C2526D"/>
                    </a:solidFill>
                  </a:rPr>
                  <a:t>1 476</a:t>
                </a:r>
                <a:endParaRPr lang="ru-RU" sz="2400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51384" y="263721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C2526D"/>
                    </a:solidFill>
                  </a:rPr>
                  <a:t>2017</a:t>
                </a:r>
                <a:endParaRPr lang="ru-RU" b="1" dirty="0">
                  <a:solidFill>
                    <a:srgbClr val="C2526D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164940" y="26351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b="1">
                    <a:solidFill>
                      <a:srgbClr val="C2526D"/>
                    </a:solidFill>
                  </a:defRPr>
                </a:lvl1pPr>
              </a:lstStyle>
              <a:p>
                <a:r>
                  <a:rPr lang="ru-RU" dirty="0"/>
                  <a:t>2018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3791154" y="262936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C2526D"/>
                    </a:solidFill>
                  </a:rPr>
                  <a:t>2019</a:t>
                </a: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263352" y="1270432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ГОДОВОЙ ФОНД ОПЛАТЫ ТРУДА, МЛН.ТГ.</a:t>
              </a:r>
              <a:endParaRPr lang="ru-RU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3" name="Скругленный прямоугольник 92"/>
          <p:cNvSpPr/>
          <p:nvPr/>
        </p:nvSpPr>
        <p:spPr>
          <a:xfrm>
            <a:off x="5879977" y="3420690"/>
            <a:ext cx="6167979" cy="3121397"/>
          </a:xfrm>
          <a:prstGeom prst="roundRect">
            <a:avLst>
              <a:gd name="adj" fmla="val 7055"/>
            </a:avLst>
          </a:prstGeom>
          <a:solidFill>
            <a:schemeClr val="bg1"/>
          </a:solidFill>
          <a:ln w="3175">
            <a:solidFill>
              <a:srgbClr val="C252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ФОНД ОПЛАТЫ ТРУДА ВЫРОС НА 23% ПО СРАВНЕНИЮ С ПРЕДЫДУЩИМ ГОДОМ И НА 36% ЗА ПЕРИОД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ДОХОД 1 РАБОТНИКА УВЕЛИЧИЛСЯ НА 19% ПО СРАВНЕНИЮ С ПРЕДЫДУЩИМ ГОДОМ И НА 88% ЗА ПЕРИОД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СРЕДНЯЯ ЗАРПЛАТА ВЫРОСЛА НА 24% ПО СРАВНЕНИЮ С ПРЕДЫДУЩИМ ГОДОМ И НА 73% ЗА ПЕРИОД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СРЕДНЯЯ ЗАРПЛАТА ППС ВЫРОСЛА НА 16% ПО СРАВНЕНИЮ С ПРЕДЫДУЩИМ ГОДОМ И НА 60% ЗА </a:t>
            </a:r>
            <a:r>
              <a:rPr lang="ru-RU" b="1" dirty="0">
                <a:solidFill>
                  <a:srgbClr val="C2526D"/>
                </a:solidFill>
              </a:rPr>
              <a:t>ПЕРИОД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8" y="5047088"/>
            <a:ext cx="86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ППС</a:t>
            </a:r>
            <a:endParaRPr lang="ru-RU" b="1" dirty="0">
              <a:solidFill>
                <a:srgbClr val="66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-55272" y="5498918"/>
            <a:ext cx="147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ЦЕЛОМ ПО УНИВЕРСИТЕТУ</a:t>
            </a:r>
            <a:endParaRPr lang="ru-RU" sz="1400" b="1" dirty="0">
              <a:solidFill>
                <a:srgbClr val="C252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37600" y="6520259"/>
            <a:ext cx="2844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8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7768" y="-57983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ДОСТИЖЕНИЕ КЛЮЧЕВЫХ ПОКАЗАТЕЛЕЙ ДЕЯТЕЛЬНОСТИ</a:t>
            </a:r>
            <a:endParaRPr lang="ru-RU" sz="2800" b="1" dirty="0">
              <a:solidFill>
                <a:srgbClr val="C252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36" y="476672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ЗАПЛАНИРОВАНО</a:t>
            </a: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37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КЛЮЧЕВЫХ ПОКАЗАТЕЛЕЙ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-М СТРАТЕГИЧЕСКИМ НАПРАВЛЕНИЯМ И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СТРАТЕГИЧЕСКИМ ИНСТРУМЕНТАМ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35960" y="900658"/>
            <a:ext cx="6456040" cy="1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59810"/>
              </p:ext>
            </p:extLst>
          </p:nvPr>
        </p:nvGraphicFramePr>
        <p:xfrm>
          <a:off x="4079777" y="980728"/>
          <a:ext cx="7982923" cy="5608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2121">
                  <a:extLst>
                    <a:ext uri="{9D8B030D-6E8A-4147-A177-3AD203B41FA5}">
                      <a16:colId xmlns:a16="http://schemas.microsoft.com/office/drawing/2014/main" xmlns="" val="1954955595"/>
                    </a:ext>
                  </a:extLst>
                </a:gridCol>
                <a:gridCol w="1882175">
                  <a:extLst>
                    <a:ext uri="{9D8B030D-6E8A-4147-A177-3AD203B41FA5}">
                      <a16:colId xmlns:a16="http://schemas.microsoft.com/office/drawing/2014/main" xmlns="" val="1442883950"/>
                    </a:ext>
                  </a:extLst>
                </a:gridCol>
                <a:gridCol w="5318627">
                  <a:extLst>
                    <a:ext uri="{9D8B030D-6E8A-4147-A177-3AD203B41FA5}">
                      <a16:colId xmlns:a16="http://schemas.microsoft.com/office/drawing/2014/main" xmlns="" val="231164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№ 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52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СТЕПЕНЬ ВЫПОЛНЕНИЯ, %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52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КОЛИЧЕСТВО ПОКАЗАТЕЛЕЙ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5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843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1.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100 И БОЛЕЕ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2526D"/>
                          </a:solidFill>
                        </a:rPr>
                        <a:t>25</a:t>
                      </a:r>
                      <a:endParaRPr lang="ru-RU" sz="20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824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2.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0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90 - 100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0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2526D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0F2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905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3.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CE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50 - 90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CE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2526D"/>
                          </a:solidFill>
                        </a:rPr>
                        <a:t>5  </a:t>
                      </a:r>
                      <a:endParaRPr lang="ru-RU" sz="1800" b="1" kern="1200" dirty="0" smtClean="0">
                        <a:solidFill>
                          <a:srgbClr val="C2526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600" b="0" i="1" kern="1200" dirty="0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- Трудоустройство выпускников с/х специальностей </a:t>
                      </a:r>
                      <a:r>
                        <a:rPr lang="ru-RU" sz="1600" b="0" kern="1200" dirty="0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1" dirty="0" err="1" smtClean="0">
                          <a:solidFill>
                            <a:srgbClr val="C2526D"/>
                          </a:solidFill>
                        </a:rPr>
                        <a:t>ЦФСКиК</a:t>
                      </a:r>
                      <a:r>
                        <a:rPr lang="ru-RU" sz="1600" b="0" dirty="0" smtClean="0">
                          <a:solidFill>
                            <a:srgbClr val="C2526D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rgbClr val="C2526D"/>
                          </a:solidFill>
                        </a:rPr>
                        <a:t>- Доля иностранных студентов </a:t>
                      </a:r>
                      <a:r>
                        <a:rPr lang="ru-RU" sz="1600" b="0" dirty="0" smtClean="0">
                          <a:solidFill>
                            <a:srgbClr val="C2526D"/>
                          </a:solidFill>
                        </a:rPr>
                        <a:t>(</a:t>
                      </a:r>
                      <a:r>
                        <a:rPr lang="ru-RU" sz="1600" b="1" kern="1200" dirty="0" err="1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ЦФСКиК</a:t>
                      </a:r>
                      <a:r>
                        <a:rPr lang="ru-RU" sz="1600" b="1" kern="1200" dirty="0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, ОМС</a:t>
                      </a:r>
                      <a:r>
                        <a:rPr lang="ru-RU" sz="1600" b="0" dirty="0" smtClean="0">
                          <a:solidFill>
                            <a:srgbClr val="C2526D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rgbClr val="C2526D"/>
                          </a:solidFill>
                        </a:rPr>
                        <a:t>- Количество СХТП, вовлекаемых в систему </a:t>
                      </a:r>
                      <a:r>
                        <a:rPr lang="ru-RU" sz="1600" b="0" i="1" dirty="0" err="1" smtClean="0">
                          <a:solidFill>
                            <a:srgbClr val="C2526D"/>
                          </a:solidFill>
                        </a:rPr>
                        <a:t>экстеншн</a:t>
                      </a:r>
                      <a:r>
                        <a:rPr lang="ru-RU" sz="1600" b="0" i="1" dirty="0" smtClean="0">
                          <a:solidFill>
                            <a:srgbClr val="C2526D"/>
                          </a:solidFill>
                        </a:rPr>
                        <a:t>, </a:t>
                      </a:r>
                      <a:r>
                        <a:rPr lang="ru-RU" sz="1600" b="0" i="1" dirty="0" err="1" smtClean="0">
                          <a:solidFill>
                            <a:srgbClr val="C2526D"/>
                          </a:solidFill>
                        </a:rPr>
                        <a:t>твининг</a:t>
                      </a:r>
                      <a:r>
                        <a:rPr lang="ru-RU" sz="1600" b="0" i="1" dirty="0" smtClean="0">
                          <a:solidFill>
                            <a:srgbClr val="C2526D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2526D"/>
                          </a:solidFill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АГРОХАБ</a:t>
                      </a:r>
                      <a:r>
                        <a:rPr lang="ru-RU" sz="1600" b="0" dirty="0" smtClean="0">
                          <a:solidFill>
                            <a:srgbClr val="C2526D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baseline="0" dirty="0" smtClean="0">
                          <a:solidFill>
                            <a:srgbClr val="C2526D"/>
                          </a:solidFill>
                        </a:rPr>
                        <a:t>- Численность сотрудников, имеющих международный сертификат, подтверждающий владение иностранным языком </a:t>
                      </a:r>
                      <a:r>
                        <a:rPr lang="ru-RU" sz="1600" b="0" baseline="0" dirty="0" smtClean="0">
                          <a:solidFill>
                            <a:srgbClr val="C2526D"/>
                          </a:solidFill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ЦРЯ</a:t>
                      </a:r>
                      <a:r>
                        <a:rPr lang="ru-RU" sz="1600" b="0" baseline="0" dirty="0" smtClean="0">
                          <a:solidFill>
                            <a:srgbClr val="C2526D"/>
                          </a:solidFill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baseline="0" dirty="0" smtClean="0">
                          <a:solidFill>
                            <a:srgbClr val="C2526D"/>
                          </a:solidFill>
                        </a:rPr>
                        <a:t>- Рост количества положительных отзывов и публикаций о деятельности университета в СМИ </a:t>
                      </a:r>
                      <a:r>
                        <a:rPr lang="ru-RU" sz="1600" b="0" i="0" baseline="0" dirty="0" smtClean="0">
                          <a:solidFill>
                            <a:srgbClr val="C2526D"/>
                          </a:solidFill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МЕДИАЦЕНТР</a:t>
                      </a:r>
                      <a:r>
                        <a:rPr lang="ru-RU" sz="1600" b="0" baseline="0" dirty="0" smtClean="0">
                          <a:solidFill>
                            <a:srgbClr val="C2526D"/>
                          </a:solidFill>
                        </a:rPr>
                        <a:t>)</a:t>
                      </a:r>
                      <a:endParaRPr lang="ru-RU" sz="1600" b="0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CE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5775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4.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A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НЕВЫПОЛНЕНО (0%)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A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2526D"/>
                          </a:solidFill>
                        </a:rPr>
                        <a:t>1</a:t>
                      </a:r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i="1" kern="1200" baseline="0" dirty="0" smtClean="0">
                          <a:solidFill>
                            <a:srgbClr val="C2526D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образовательных программ, разработанных совместно с зарубежными вузами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(УМ</a:t>
                      </a:r>
                      <a:r>
                        <a:rPr lang="ru-RU" sz="1400" b="1" dirty="0" smtClean="0">
                          <a:solidFill>
                            <a:srgbClr val="C2526D"/>
                          </a:solidFill>
                        </a:rPr>
                        <a:t>И</a:t>
                      </a:r>
                      <a:r>
                        <a:rPr lang="ru-RU" sz="1800" b="1" dirty="0" smtClean="0">
                          <a:solidFill>
                            <a:srgbClr val="C2526D"/>
                          </a:solidFill>
                        </a:rPr>
                        <a:t>МО)</a:t>
                      </a:r>
                      <a:endParaRPr lang="ru-RU" sz="1800" b="1" dirty="0">
                        <a:solidFill>
                          <a:srgbClr val="C2526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52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AD2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94122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668" y="4962826"/>
            <a:ext cx="38637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СРЕДНЯЯ СТЕПЕНЬ ДОСТИЖЕНИЯ ПОКАЗАТЕЛЕЙ –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96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%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863" y="4922787"/>
            <a:ext cx="2052000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737600" y="6520259"/>
            <a:ext cx="2844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8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6217" y="323172"/>
            <a:ext cx="613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ОБУЧЕНИЕ И ПРЕПОДАВАНИЕ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242" y="1107372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-54386" y="1313077"/>
            <a:ext cx="61307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ФОРМИРОВАНИЕ 4-Х КУЛЬТУР (СОЦИАЛЬНО-ГУМАНИТАРНОЙ, </a:t>
            </a:r>
            <a:r>
              <a:rPr lang="en-US" sz="2000" b="1" dirty="0" smtClean="0">
                <a:solidFill>
                  <a:schemeClr val="bg1"/>
                </a:solidFill>
              </a:rPr>
              <a:t>IT</a:t>
            </a:r>
            <a:r>
              <a:rPr lang="ru-RU" sz="2000" b="1" dirty="0" smtClean="0">
                <a:solidFill>
                  <a:schemeClr val="bg1"/>
                </a:solidFill>
              </a:rPr>
              <a:t>-КУЛЬТУРЫ, БИЗНЕС И ТЕХНОЛОГИЧЕСКОЙ КУЛЬТУРЫ) ВСТРОЕНО В ОБРАЗОВАТЕЛЬНЫЕ ПРОГРАММЫ ПО ВСЕМ НАПРАВЛЕНИЯМ ПОДГОТОВКИ</a:t>
            </a:r>
          </a:p>
          <a:p>
            <a:pPr marL="285750" indent="-285750">
              <a:buFontTx/>
              <a:buChar char="-"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РАЗРАБОТАНА СИСТЕМА ОБЕСПЕЧЕНИЯ КАЧЕСТВА ОБРАЗОВАНИЯ</a:t>
            </a:r>
          </a:p>
          <a:p>
            <a:pPr marL="285750" indent="-285750">
              <a:buFontTx/>
              <a:buChar char="-"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РАЗРАБОТАНА АКАДЕМИЧЕСКАЯ ПОЛИТИКА В ОБЛАСТИ ПРИЁМА, ОЦЕНКИ УЧЕБНЫХ ДОСТИЖЕНИЙ, АКАДЕМИЧЕСКОЙ МОБИЛЬНОСТИ, АКАДЕМИЧЕСКОЙ ЧЕСТНОСТИ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3454" y="5748339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59999" y="877166"/>
            <a:ext cx="613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 НА 2020 ГОД</a:t>
            </a:r>
            <a:endParaRPr lang="ru-RU" sz="3600" b="1" dirty="0">
              <a:solidFill>
                <a:srgbClr val="C252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8163" y="1469535"/>
            <a:ext cx="58787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C2526D"/>
                </a:solidFill>
              </a:rPr>
              <a:t>ПРИСТУПИТЬ К  ФОРМИРОВАНИЮ ЭЛИТНЫХ ГРУПП</a:t>
            </a:r>
          </a:p>
          <a:p>
            <a:pPr marL="285750" indent="-285750">
              <a:buFontTx/>
              <a:buChar char="-"/>
            </a:pPr>
            <a:endParaRPr lang="ru-RU" sz="2000" b="1" dirty="0" smtClean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C2526D"/>
                </a:solidFill>
              </a:rPr>
              <a:t>РАЗРАБОТАТЬ И ПРИСТУПИТЬ К РЕАЛИЗАЦИИ СПЕЦИАЛИЗИРОВАННЫХ ОБРАЗОВАТЕЛЬНЫХ ПРОГРАММ ПО ТРЕБОВАНИЯМ РАБОТОДАТЕЛЯ ЧЕРЕЗ СИСТЕМУ РАННЕГО ТРУДОУСТРОЙСТВА</a:t>
            </a:r>
          </a:p>
          <a:p>
            <a:pPr marL="285750" indent="-285750">
              <a:buFontTx/>
              <a:buChar char="-"/>
            </a:pPr>
            <a:endParaRPr lang="ru-RU" sz="2000" b="1" dirty="0" smtClean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C2526D"/>
                </a:solidFill>
              </a:rPr>
              <a:t>ОБЕСПЕЧИТЬ ТРУДОУСТРОЙСТВО ВЫПУСКНИКОВ ЧЕРЕЗ СОЗДАНИЕ ИМИ СУБЪЕКТОВ МСБ</a:t>
            </a:r>
          </a:p>
          <a:p>
            <a:pPr marL="285750" indent="-285750">
              <a:buFontTx/>
              <a:buChar char="-"/>
            </a:pPr>
            <a:endParaRPr lang="ru-RU" sz="2000" b="1" dirty="0" smtClean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C2526D"/>
                </a:solidFill>
              </a:rPr>
              <a:t>СТИМУЛИРОВАТЬ ПРОЦЕССЫ РАЗВИТИЯ ДОПОЛНИТЕЛЬНОГО ОБРАЗОВАНИЯ  </a:t>
            </a:r>
            <a:endParaRPr lang="ru-RU" sz="2000" b="1" dirty="0">
              <a:solidFill>
                <a:srgbClr val="C252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40216" y="6511700"/>
            <a:ext cx="1980000" cy="1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35361" y="1340768"/>
            <a:ext cx="5346659" cy="2501490"/>
            <a:chOff x="179512" y="699542"/>
            <a:chExt cx="3744416" cy="1872208"/>
          </a:xfrm>
        </p:grpSpPr>
        <p:sp>
          <p:nvSpPr>
            <p:cNvPr id="3" name="Выноска со стрелкой вправо 2"/>
            <p:cNvSpPr/>
            <p:nvPr/>
          </p:nvSpPr>
          <p:spPr>
            <a:xfrm rot="5400000">
              <a:off x="1565666" y="-686612"/>
              <a:ext cx="972108" cy="3744416"/>
            </a:xfrm>
            <a:prstGeom prst="rightArrowCallout">
              <a:avLst/>
            </a:prstGeom>
            <a:noFill/>
            <a:ln w="28575">
              <a:solidFill>
                <a:srgbClr val="C252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СТУДЕНТ</a:t>
              </a:r>
              <a:r>
                <a:rPr lang="ru-RU" sz="12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ОРИЕНТИРОВАННЫЙ НА ПОЛУЧЕНИЕ </a:t>
              </a:r>
              <a:r>
                <a:rPr lang="ru-RU" sz="24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ОБРАЗОВАНИЯ (ДИПЛОМА)</a:t>
              </a:r>
              <a:endParaRPr lang="ru-RU" sz="2400" b="1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79512" y="1671650"/>
              <a:ext cx="3744416" cy="900100"/>
            </a:xfrm>
            <a:prstGeom prst="roundRect">
              <a:avLst/>
            </a:prstGeom>
            <a:noFill/>
            <a:ln w="28575">
              <a:solidFill>
                <a:srgbClr val="C252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6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ТРУДОУСТРОЙСТВО С ЦЕЛЬЮ ПОЛУЧЕНИЯ ВЫСОКОЙ ЗАРПЛАТЫ</a:t>
              </a:r>
            </a:p>
            <a:p>
              <a:pPr algn="ctr"/>
              <a:endParaRPr lang="ru-RU" sz="16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ru-RU" sz="1400" b="1" dirty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ВЫПУСКНИК ЗАИНТЕРЕСОВАН В </a:t>
              </a:r>
              <a:r>
                <a:rPr lang="ru-RU" sz="14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КРУПНЫХ КОМПАНИЯХ</a:t>
              </a:r>
              <a:endParaRPr lang="ru-RU" sz="1400" b="1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5" y="4077072"/>
            <a:ext cx="6009915" cy="847606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078416" y="1268760"/>
            <a:ext cx="36000" cy="365591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6672064" y="1279224"/>
            <a:ext cx="5256584" cy="2669572"/>
            <a:chOff x="4644008" y="699542"/>
            <a:chExt cx="4392488" cy="1841133"/>
          </a:xfrm>
        </p:grpSpPr>
        <p:sp>
          <p:nvSpPr>
            <p:cNvPr id="24" name="Выноска со стрелкой вправо 23"/>
            <p:cNvSpPr/>
            <p:nvPr/>
          </p:nvSpPr>
          <p:spPr>
            <a:xfrm rot="5400000">
              <a:off x="6354198" y="-1010648"/>
              <a:ext cx="972108" cy="4392488"/>
            </a:xfrm>
            <a:prstGeom prst="rightArrowCallout">
              <a:avLst/>
            </a:prstGeom>
            <a:noFill/>
            <a:ln w="28575">
              <a:solidFill>
                <a:srgbClr val="C252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8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СТУДЕНТ</a:t>
              </a:r>
              <a:r>
                <a:rPr lang="ru-RU" sz="14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ОРИЕНТИРОВАННЫЙ НА ПОЛУЧЕНИЕ </a:t>
              </a:r>
              <a:r>
                <a:rPr lang="ru-RU" sz="28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ЗНАНИЙ и НАВЫКОВ</a:t>
              </a:r>
              <a:endParaRPr lang="ru-RU" sz="2800" b="1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716016" y="1671650"/>
              <a:ext cx="4248472" cy="869025"/>
            </a:xfrm>
            <a:prstGeom prst="roundRect">
              <a:avLst/>
            </a:prstGeom>
            <a:noFill/>
            <a:ln w="28575">
              <a:solidFill>
                <a:srgbClr val="C252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600" b="1" dirty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ТРУДОУСТРОЙСТВО С ЦЕЛЬЮ </a:t>
              </a:r>
              <a:r>
                <a:rPr lang="ru-RU" sz="16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СОЗДАНИЯ СОБСТВЕННОГО  БИЗНЕСА</a:t>
              </a:r>
            </a:p>
            <a:p>
              <a:pPr algn="ctr"/>
              <a:endParaRPr lang="ru-RU" sz="16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ru-RU" sz="1400" b="1" dirty="0" smtClean="0">
                  <a:solidFill>
                    <a:srgbClr val="C252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БИЗНЕС ЗАИНТЕРЕСОВАН В ВЫПУСКНИКЕ</a:t>
              </a:r>
              <a:endParaRPr lang="ru-RU" sz="1400" b="1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749" y="4085904"/>
            <a:ext cx="5998811" cy="856361"/>
          </a:xfrm>
          <a:prstGeom prst="rect">
            <a:avLst/>
          </a:prstGeom>
        </p:spPr>
      </p:pic>
      <p:sp>
        <p:nvSpPr>
          <p:cNvPr id="43" name="Скругленный прямоугольник 42"/>
          <p:cNvSpPr/>
          <p:nvPr/>
        </p:nvSpPr>
        <p:spPr>
          <a:xfrm>
            <a:off x="143341" y="5079540"/>
            <a:ext cx="11905323" cy="1542267"/>
          </a:xfrm>
          <a:prstGeom prst="roundRect">
            <a:avLst/>
          </a:prstGeom>
          <a:noFill/>
          <a:ln w="9525">
            <a:solidFill>
              <a:srgbClr val="C252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333" b="1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СТУДЕНТ</a:t>
            </a:r>
            <a:r>
              <a:rPr lang="ru-RU" sz="1067" b="1" dirty="0">
                <a:solidFill>
                  <a:srgbClr val="C2526D"/>
                </a:solidFill>
              </a:rPr>
              <a:t> ДОЛЖЕН ОБУЧИТЬСЯ ПРЕДПРИНИМАТЕЛЬСТВУ, ОТКРЫТЬ СВОЙ БИЗНЕС, СОЗДАВАТЬ РАБОЧИЕ МЕСТА И В БУДУЩЕМ СТАТЬ ИНВЕСТОРОМ ДЛЯ НОВОГО БИЗНЕСА</a:t>
            </a:r>
          </a:p>
          <a:p>
            <a:pPr algn="ctr"/>
            <a:endParaRPr lang="ru-RU" sz="1400" b="1" dirty="0">
              <a:solidFill>
                <a:srgbClr val="C2526D"/>
              </a:solidFill>
            </a:endParaRPr>
          </a:p>
          <a:p>
            <a:pPr algn="ctr"/>
            <a:r>
              <a:rPr lang="ru-RU" sz="1333" b="1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ВУЗ</a:t>
            </a:r>
            <a:r>
              <a:rPr lang="ru-RU" sz="1067" b="1" dirty="0">
                <a:solidFill>
                  <a:srgbClr val="C2526D"/>
                </a:solidFill>
              </a:rPr>
              <a:t> ДОЛЖЕН ДАТЬ НЕОБХОДИМЫЕ ЗНАНИЯ, СОДЕЙСТВОВАТЬ РАННЕМУ ТРУДОУСТРОЙСТВУ, ОРГАНИЗОВЫВАТЬ СТАЖИРОВКИ НА ПРЕДПРИЯТИЯХ</a:t>
            </a:r>
          </a:p>
          <a:p>
            <a:pPr marL="228594" indent="-228594" algn="ctr">
              <a:buFontTx/>
              <a:buChar char="-"/>
            </a:pPr>
            <a:endParaRPr lang="ru-RU" sz="1067" b="1" dirty="0">
              <a:solidFill>
                <a:srgbClr val="C2526D"/>
              </a:solidFill>
            </a:endParaRPr>
          </a:p>
          <a:p>
            <a:pPr algn="ctr"/>
            <a:r>
              <a:rPr lang="ru-RU" sz="1333" b="1" dirty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ГОСУДАРСТВО И БИЗНЕС </a:t>
            </a:r>
            <a:r>
              <a:rPr lang="ru-RU" sz="1067" b="1" dirty="0">
                <a:solidFill>
                  <a:srgbClr val="C2526D"/>
                </a:solidFill>
              </a:rPr>
              <a:t>ДОЛЖНЫ ПРОВОДИТЬ КОНКУРСЫ СТАРТАПОВ, ЯРМАРКИ ВАКАНСИЙ, РЕАЛИЗОВЫВАТЬ СПИН-ОФФ И «БИЗНЕС ПОД КЛЮЧ»</a:t>
            </a:r>
          </a:p>
          <a:p>
            <a:pPr algn="ctr"/>
            <a:endParaRPr lang="ru-RU" sz="1400" b="1" dirty="0">
              <a:solidFill>
                <a:srgbClr val="C2526D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C2526D"/>
                </a:solidFill>
              </a:rPr>
              <a:t>СОВМЕСТНОЕ </a:t>
            </a:r>
            <a:r>
              <a:rPr lang="ru-RU" sz="1400" b="1" dirty="0">
                <a:solidFill>
                  <a:srgbClr val="C2526D"/>
                </a:solidFill>
              </a:rPr>
              <a:t>СОЗДАНИЕ МАЛЫХ ПРОИЗВОДСТВЕННЫХ ПРЕДПРИЯТИЙ ( В 2019 Г. – 7 ЕД.)</a:t>
            </a:r>
          </a:p>
          <a:p>
            <a:pPr algn="ctr"/>
            <a:r>
              <a:rPr lang="ru-RU" sz="1400" b="1" dirty="0">
                <a:solidFill>
                  <a:srgbClr val="C2526D"/>
                </a:solidFill>
              </a:rPr>
              <a:t> </a:t>
            </a:r>
          </a:p>
          <a:p>
            <a:pPr algn="ctr"/>
            <a:endParaRPr lang="ru-RU" sz="1067" b="1" dirty="0">
              <a:solidFill>
                <a:srgbClr val="C2526D"/>
              </a:solidFill>
            </a:endParaRPr>
          </a:p>
          <a:p>
            <a:pPr marL="228594" indent="-228594" algn="ctr">
              <a:buFontTx/>
              <a:buChar char="-"/>
            </a:pPr>
            <a:endParaRPr lang="ru-RU" sz="1400" b="1" dirty="0">
              <a:solidFill>
                <a:srgbClr val="C2526D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791744" y="6321835"/>
            <a:ext cx="4752528" cy="0"/>
          </a:xfrm>
          <a:prstGeom prst="line">
            <a:avLst/>
          </a:prstGeom>
          <a:ln w="28575">
            <a:solidFill>
              <a:srgbClr val="C252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Заголовок 1"/>
          <p:cNvSpPr>
            <a:spLocks noGrp="1"/>
          </p:cNvSpPr>
          <p:nvPr/>
        </p:nvSpPr>
        <p:spPr>
          <a:xfrm>
            <a:off x="0" y="-43541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ТРУДОУСТРОЙСТВО ВЫПУСКНИКОВ ЧЕРЕЗ СОЗДАНИЕ ИМИ СУБЪЕКТОВ МСБ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37600" y="6520259"/>
            <a:ext cx="2844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4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6217" y="1"/>
            <a:ext cx="6132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ВОСПИТАНИЕ И ФОРМИРОВАНИЕ ЛИЧНОСТИ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6218" y="1504685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90031" y="6021288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" y="1988840"/>
            <a:ext cx="61307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ПРИМЕНЯЕТСЯ КЛУБНЫЙ ПРИНЦИП ОБУЧЕНИЯ ФИЗКУЛЬТУРЕ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ПРИМЕНЯЕТСЯ УРОВНЕВЫЙ ПРИНЦИП ОБУЧЕНИЯ ИНОСТРАННОМУ ЯЗЫКУ, А ТАКЖЕ ПО ДИСЦИПЛИНАМ ЕСТЕСТВЕННО-НАУЧНОГО ЦИКЛА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ВНЕДРЕНЫ ЭЛЕМЕНТЫ СТУДЕНЧЕСКОГО САМОУПРАВЛЕНИЯ В ДОМАХ СТУДЕНТОВ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АКТИВИЗИРУЕТСЯ ВОЛОНТЕРСКОЕ ДВИЖЕНИЕ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ОБОРУДОВАНО РАБОЧЕЕ ПРОСТРАНСТВО ДЛЯ КОВОРКИНГА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9999" y="877166"/>
            <a:ext cx="613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 НА 2020 ГОД</a:t>
            </a:r>
            <a:endParaRPr lang="ru-RU" sz="3600" b="1" dirty="0">
              <a:solidFill>
                <a:srgbClr val="C252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67623" y="6525344"/>
            <a:ext cx="1980000" cy="1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86631" y="1447032"/>
            <a:ext cx="5878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РАЗРАБОТАТЬ И РЕАЛИЗОВАТЬ ПРОГРАММУ ДОПОЛНИТЕЛЬНОГО ОБРАЗОВАНИЯ «ФИЛОСОФИЯ УСПЕХА»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ЗАПУСТИТЬ МЕХАНИЗМ  РАБОТЫ БИЗНЕС-ИНКУБАТОРА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ЗАПУСТИТЬ МЕХАНИЗМ НИРС В КАЖДОЙ ВЫСШЕЙ ШКОЛЕ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РАЗРАБОТАТЬ И ПРИМЕНИТЬ В УНИВЕРСИТЕТЕ НОРМЫ ЭТИКИ И КУЛЬТУРЫ (ДРЕСС-КОД, КУЛЬТУРА РЕЧИ, ВЗАИМОУВАЖЕНИЕ, ЭТИЧЕСКОЕ ПОВЕДЕНИЕ И ДР.)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ПЕРЕСМОТРЕТЬ КОДЕКС ЧЕСТИ СТУДЕНТОВ/ППС, ПОВЫШАЯ МОТИВАЦИЮ К ОБУЧЕНИЮ /ДЕЯТЕЛЬНОСТИ</a:t>
            </a:r>
            <a:endParaRPr lang="ru-RU" b="1" dirty="0">
              <a:solidFill>
                <a:srgbClr val="C2526D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67" y="188640"/>
            <a:ext cx="5796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ИНФРАСТРУКТУРНОЕ И ЦИФРОВОЕ РАЗВИТИЕ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07" y="1665674"/>
            <a:ext cx="61307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ВЕДЁТСЯ БЛАГОУСТРОЙСТВО ТЕРРИТОРИИ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СФОРМИРОВАН СУЩЕСТВЕННЫЙ СОЦИАЛЬНЫЙ ПАКЕТ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АКТИВИЗИРОВАНА РАБОТА  СТУДЕНЧЕСКОЙ ПОЛИКЛИННИКИ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ОБНОВЛЕНА СИСТЕМА РАБОТЫ БИБЛИОТЕКИ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РАЗВИВАЕТСЯ ИНФРАСТРУКТУРА ЗОЖ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РАСШИРЕНО ПОКРЫТИЕ  </a:t>
            </a:r>
            <a:r>
              <a:rPr lang="en-US" b="1" dirty="0" smtClean="0">
                <a:solidFill>
                  <a:schemeClr val="bg1"/>
                </a:solidFill>
              </a:rPr>
              <a:t>WI-FI</a:t>
            </a:r>
            <a:r>
              <a:rPr lang="ru-RU" b="1" dirty="0" smtClean="0">
                <a:solidFill>
                  <a:schemeClr val="bg1"/>
                </a:solidFill>
              </a:rPr>
              <a:t>, ОБНОВЛЕН И РАСШИРЕН КОМПЬЮТЕРНЫЙ ПАРК  (САМОСТОЯТЕЛЬНОЙ СБОРКИ), УВЕЛИЧЕНА СКОРОСТЬ ИНТЕРНЕТА ДО 150 МБ/С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9999" y="564061"/>
            <a:ext cx="613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25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 НА 2020 ГОД</a:t>
            </a:r>
            <a:endParaRPr lang="ru-RU" sz="3600" b="1" dirty="0">
              <a:solidFill>
                <a:srgbClr val="C252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0183" y="1161482"/>
            <a:ext cx="5878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РАЗРАБОТАТЬ И РЕАЛИЗОВАТЬ  СИСТЕМУ УПРАВЛЕНИЯ ЖИЛЫМ ФОНДОМ (ВКЛЮЧАЯ СТУДЕНЧЕСКИЙ) НА ПРИНЦИПАХ СЕРВИСНОЙ КОМПАНИИ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ВНЕДРИТЬ СИСТЕМУ ЭЛЕКТРОННОГО ДОКУМЕНТООБОРОТА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РАЗРАБОТАТЬ СОБСТВЕННОЕ ПРОГРАММНОЕ ОБЕСПЕЧЕНИЕ ДЕЯТЕЛЬНОСТИ УПРАВЛЕНИЯ ПО РАБОТЕ С ПЕРСОНАЛОМ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ЗАВЕРШИТЬ ПЕРЕХОД НА ПО АИС «ОФИС РЕГИСТРАТОР» И ОБЕСПЕЧИТЬ ФУНКЦИОНИРОВАНИЕ УЧЕБНОГО ПОРТАЛА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C2526D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C2526D"/>
                </a:solidFill>
              </a:rPr>
              <a:t>АКТИВИЗИРОВАТЬ РАБОТУ ОФИСА КОММЕРЦИАЛИЗАЦИИ</a:t>
            </a:r>
            <a:endParaRPr lang="ru-RU" b="1" dirty="0">
              <a:solidFill>
                <a:srgbClr val="C2526D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0031" y="6021288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70" y="1379969"/>
            <a:ext cx="4932548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120325" y="6493812"/>
            <a:ext cx="1980000" cy="18000"/>
          </a:xfrm>
          <a:prstGeom prst="rect">
            <a:avLst/>
          </a:prstGeom>
          <a:solidFill>
            <a:srgbClr val="C2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917</TotalTime>
  <Words>997</Words>
  <Application>Microsoft Office PowerPoint</Application>
  <PresentationFormat>Произвольный</PresentationFormat>
  <Paragraphs>198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ДЕЯТЕЛЬНОСТЬ УНИВЕРСИТЕТА В РАЗРЕЗЕ СТРАТЕГИЧЕСКИХ НАПРАВЛЕНИЙ: ИТОГИ 2019 ГОДА И ЗАДАЧИ НА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102</cp:revision>
  <cp:lastPrinted>2020-01-28T13:32:47Z</cp:lastPrinted>
  <dcterms:created xsi:type="dcterms:W3CDTF">2020-01-25T07:50:00Z</dcterms:created>
  <dcterms:modified xsi:type="dcterms:W3CDTF">2021-09-12T07:03:51Z</dcterms:modified>
</cp:coreProperties>
</file>