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2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notesMasterIdLst>
    <p:notesMasterId r:id="rId23"/>
  </p:notesMasterIdLst>
  <p:sldIdLst>
    <p:sldId id="257" r:id="rId9"/>
    <p:sldId id="258" r:id="rId10"/>
    <p:sldId id="260" r:id="rId11"/>
    <p:sldId id="271" r:id="rId12"/>
    <p:sldId id="330" r:id="rId13"/>
    <p:sldId id="331" r:id="rId14"/>
    <p:sldId id="261" r:id="rId15"/>
    <p:sldId id="316" r:id="rId16"/>
    <p:sldId id="318" r:id="rId17"/>
    <p:sldId id="322" r:id="rId18"/>
    <p:sldId id="325" r:id="rId19"/>
    <p:sldId id="327" r:id="rId20"/>
    <p:sldId id="274" r:id="rId21"/>
    <p:sldId id="276" r:id="rId22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29" autoAdjust="0"/>
  </p:normalViewPr>
  <p:slideViewPr>
    <p:cSldViewPr snapToGrid="0">
      <p:cViewPr varScale="1">
        <p:scale>
          <a:sx n="82" d="100"/>
          <a:sy n="82" d="100"/>
        </p:scale>
        <p:origin x="7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Temp\Rar$DIa5776.23044\&#1044;&#1083;&#1103;%20&#1086;&#1090;&#1095;&#1077;&#1090;&#1072;%202021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AppData\Local\Temp\Rar$DIa5776.23044\&#1044;&#1083;&#1103;%20&#1086;&#1090;&#1095;&#1077;&#1090;&#1072;%202021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86;&#1082;&#1091;&#1084;&#1077;&#1085;&#1090;&#1099;\Downloads\&#1086;&#1090;&#1095;&#1077;&#1090;%20&#1087;&#1086;%20&#1056;&#1060;%20&#1072;&#1089;&#1087;&#1080;&#1088;&#1072;&#1085;&#1090;&#1072;&#1084;%2025.01.2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86;&#1082;&#1091;&#1084;&#1077;&#1085;&#1090;&#1099;\Downloads\&#1086;&#1090;&#1095;&#1077;&#1090;%20&#1087;&#1086;%20&#1056;&#1060;%20&#1072;&#1089;&#1087;&#1080;&#1088;&#1072;&#1085;&#1090;&#1072;&#1084;%2025.01.21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87;&#1082;\&#1053;&#1086;&#1074;&#1072;&#1103;%20&#1087;&#1072;&#1087;&#1082;&#1072;\Desktop\&#1054;&#1090;&#1095;&#1077;&#1090;%202021%20&#1059;&#1095;&#1077;&#1085;&#1099;&#1081;%20&#1057;&#1086;&#1074;&#1077;&#1090;%2025.01.22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Лист2!$E$5:$E$10</c:f>
              <c:strCache>
                <c:ptCount val="6"/>
                <c:pt idx="0">
                  <c:v>ИВМиЖ</c:v>
                </c:pt>
                <c:pt idx="1">
                  <c:v>ИА</c:v>
                </c:pt>
                <c:pt idx="2">
                  <c:v>ИТИ</c:v>
                </c:pt>
                <c:pt idx="3">
                  <c:v>ИЭИТиПО</c:v>
                </c:pt>
                <c:pt idx="4">
                  <c:v>ПИ</c:v>
                </c:pt>
                <c:pt idx="5">
                  <c:v>ИЦ</c:v>
                </c:pt>
              </c:strCache>
            </c:strRef>
          </c:cat>
          <c:val>
            <c:numRef>
              <c:f>Лист2!$F$5:$F$10</c:f>
              <c:numCache>
                <c:formatCode>0.0</c:formatCode>
                <c:ptCount val="6"/>
                <c:pt idx="0">
                  <c:v>667.2</c:v>
                </c:pt>
                <c:pt idx="1">
                  <c:v>218.89489263999999</c:v>
                </c:pt>
                <c:pt idx="2">
                  <c:v>5</c:v>
                </c:pt>
                <c:pt idx="3">
                  <c:v>0</c:v>
                </c:pt>
                <c:pt idx="4">
                  <c:v>0</c:v>
                </c:pt>
                <c:pt idx="5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95-4B06-A3C8-524601DF3D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232064"/>
        <c:axId val="40289792"/>
      </c:barChart>
      <c:catAx>
        <c:axId val="4023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0289792"/>
        <c:crosses val="autoZero"/>
        <c:auto val="1"/>
        <c:lblAlgn val="ctr"/>
        <c:lblOffset val="100"/>
        <c:noMultiLvlLbl val="0"/>
      </c:catAx>
      <c:valAx>
        <c:axId val="4028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0232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семинаров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Семинары Фонда науки</c:v>
                </c:pt>
                <c:pt idx="1">
                  <c:v>Онлайн консультация ЦТКА</c:v>
                </c:pt>
                <c:pt idx="2">
                  <c:v>Семинар ЗКАТУ</c:v>
                </c:pt>
                <c:pt idx="3">
                  <c:v>Семинар ЦТКА и НИИС</c:v>
                </c:pt>
                <c:pt idx="4">
                  <c:v>Семинар ГУП Qazinnovation</c:v>
                </c:pt>
                <c:pt idx="5">
                  <c:v>2-х недельн стартап школа ASTANA HUB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93-4AD8-BBDC-E1936495BE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участников, чел.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Семинары Фонда науки</c:v>
                </c:pt>
                <c:pt idx="1">
                  <c:v>Онлайн консультация ЦТКА</c:v>
                </c:pt>
                <c:pt idx="2">
                  <c:v>Семинар ЗКАТУ</c:v>
                </c:pt>
                <c:pt idx="3">
                  <c:v>Семинар ЦТКА и НИИС</c:v>
                </c:pt>
                <c:pt idx="4">
                  <c:v>Семинар ГУП Qazinnovation</c:v>
                </c:pt>
                <c:pt idx="5">
                  <c:v>2-х недельн стартап школа ASTANA HUB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68</c:v>
                </c:pt>
                <c:pt idx="1">
                  <c:v>28</c:v>
                </c:pt>
                <c:pt idx="2">
                  <c:v>25</c:v>
                </c:pt>
                <c:pt idx="3">
                  <c:v>3</c:v>
                </c:pt>
                <c:pt idx="4">
                  <c:v>16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93-4AD8-BBDC-E1936495BE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9455616"/>
        <c:axId val="89989888"/>
        <c:axId val="0"/>
      </c:bar3DChart>
      <c:catAx>
        <c:axId val="89455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9989888"/>
        <c:crosses val="autoZero"/>
        <c:auto val="1"/>
        <c:lblAlgn val="ctr"/>
        <c:lblOffset val="100"/>
        <c:noMultiLvlLbl val="0"/>
      </c:catAx>
      <c:valAx>
        <c:axId val="89989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4556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Рассылка презентаций и тизеров по проектам (2021 г.) </a:t>
            </a:r>
          </a:p>
        </c:rich>
      </c:tx>
      <c:layout>
        <c:manualLayout>
          <c:xMode val="edge"/>
          <c:yMode val="edge"/>
          <c:x val="0.19282782353625777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проектов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 «Өнертабыс питчі» </c:v>
                </c:pt>
                <c:pt idx="1">
                  <c:v>в АО "Фонд науки"</c:v>
                </c:pt>
                <c:pt idx="2">
                  <c:v>в НАО "НАНОЦ" (инвест проекты)</c:v>
                </c:pt>
                <c:pt idx="3">
                  <c:v>в НАО "НАНОЦ" (завершен НИР)</c:v>
                </c:pt>
                <c:pt idx="4">
                  <c:v>в ЦКТ СНГ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</c:v>
                </c:pt>
                <c:pt idx="1">
                  <c:v>11</c:v>
                </c:pt>
                <c:pt idx="2">
                  <c:v>5</c:v>
                </c:pt>
                <c:pt idx="3">
                  <c:v>17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A4-469E-B7C6-F4CFE2E7E8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641920"/>
        <c:axId val="90643456"/>
      </c:barChart>
      <c:catAx>
        <c:axId val="90641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0643456"/>
        <c:crosses val="autoZero"/>
        <c:auto val="1"/>
        <c:lblAlgn val="ctr"/>
        <c:lblOffset val="100"/>
        <c:noMultiLvlLbl val="0"/>
      </c:catAx>
      <c:valAx>
        <c:axId val="90643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6419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Лист8!$G$33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Лист8!$F$34:$F$38</c:f>
              <c:strCache>
                <c:ptCount val="5"/>
                <c:pt idx="0">
                  <c:v>ПИ</c:v>
                </c:pt>
                <c:pt idx="1">
                  <c:v>ИВМиЖ</c:v>
                </c:pt>
                <c:pt idx="2">
                  <c:v>ИТИ</c:v>
                </c:pt>
                <c:pt idx="3">
                  <c:v>ИА</c:v>
                </c:pt>
                <c:pt idx="4">
                  <c:v>ИЭИТиПО</c:v>
                </c:pt>
              </c:strCache>
            </c:strRef>
          </c:cat>
          <c:val>
            <c:numRef>
              <c:f>Лист8!$G$34:$G$38</c:f>
              <c:numCache>
                <c:formatCode>General</c:formatCode>
                <c:ptCount val="5"/>
                <c:pt idx="0">
                  <c:v>1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B8-416B-B48D-9A04C3F10009}"/>
            </c:ext>
          </c:extLst>
        </c:ser>
        <c:ser>
          <c:idx val="1"/>
          <c:order val="1"/>
          <c:tx>
            <c:strRef>
              <c:f>Лист8!$H$33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Лист8!$F$34:$F$38</c:f>
              <c:strCache>
                <c:ptCount val="5"/>
                <c:pt idx="0">
                  <c:v>ПИ</c:v>
                </c:pt>
                <c:pt idx="1">
                  <c:v>ИВМиЖ</c:v>
                </c:pt>
                <c:pt idx="2">
                  <c:v>ИТИ</c:v>
                </c:pt>
                <c:pt idx="3">
                  <c:v>ИА</c:v>
                </c:pt>
                <c:pt idx="4">
                  <c:v>ИЭИТиПО</c:v>
                </c:pt>
              </c:strCache>
            </c:strRef>
          </c:cat>
          <c:val>
            <c:numRef>
              <c:f>Лист8!$H$34:$H$38</c:f>
              <c:numCache>
                <c:formatCode>General</c:formatCode>
                <c:ptCount val="5"/>
                <c:pt idx="0">
                  <c:v>2</c:v>
                </c:pt>
                <c:pt idx="1">
                  <c:v>8</c:v>
                </c:pt>
                <c:pt idx="2">
                  <c:v>5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B8-416B-B48D-9A04C3F10009}"/>
            </c:ext>
          </c:extLst>
        </c:ser>
        <c:ser>
          <c:idx val="2"/>
          <c:order val="2"/>
          <c:tx>
            <c:strRef>
              <c:f>Лист8!$I$33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Лист8!$F$34:$F$38</c:f>
              <c:strCache>
                <c:ptCount val="5"/>
                <c:pt idx="0">
                  <c:v>ПИ</c:v>
                </c:pt>
                <c:pt idx="1">
                  <c:v>ИВМиЖ</c:v>
                </c:pt>
                <c:pt idx="2">
                  <c:v>ИТИ</c:v>
                </c:pt>
                <c:pt idx="3">
                  <c:v>ИА</c:v>
                </c:pt>
                <c:pt idx="4">
                  <c:v>ИЭИТиПО</c:v>
                </c:pt>
              </c:strCache>
            </c:strRef>
          </c:cat>
          <c:val>
            <c:numRef>
              <c:f>Лист8!$I$34:$I$38</c:f>
              <c:numCache>
                <c:formatCode>General</c:formatCode>
                <c:ptCount val="5"/>
                <c:pt idx="3">
                  <c:v>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B8-416B-B48D-9A04C3F100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0721280"/>
        <c:axId val="90739456"/>
      </c:barChart>
      <c:catAx>
        <c:axId val="9072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0739456"/>
        <c:crosses val="autoZero"/>
        <c:auto val="1"/>
        <c:lblAlgn val="ctr"/>
        <c:lblOffset val="100"/>
        <c:noMultiLvlLbl val="0"/>
      </c:catAx>
      <c:valAx>
        <c:axId val="9073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0721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Лист7!$G$24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Лист7!$F$25:$F$30</c:f>
              <c:strCache>
                <c:ptCount val="6"/>
                <c:pt idx="0">
                  <c:v>ПИ</c:v>
                </c:pt>
                <c:pt idx="1">
                  <c:v>ИВМиЖ</c:v>
                </c:pt>
                <c:pt idx="2">
                  <c:v>ИЭИТиПО</c:v>
                </c:pt>
                <c:pt idx="3">
                  <c:v>ИТИ</c:v>
                </c:pt>
                <c:pt idx="4">
                  <c:v>ИА</c:v>
                </c:pt>
                <c:pt idx="5">
                  <c:v>ИЦ</c:v>
                </c:pt>
              </c:strCache>
            </c:strRef>
          </c:cat>
          <c:val>
            <c:numRef>
              <c:f>Лист7!$G$25:$G$30</c:f>
              <c:numCache>
                <c:formatCode>General</c:formatCode>
                <c:ptCount val="6"/>
                <c:pt idx="0">
                  <c:v>2</c:v>
                </c:pt>
                <c:pt idx="1">
                  <c:v>16</c:v>
                </c:pt>
                <c:pt idx="2">
                  <c:v>3</c:v>
                </c:pt>
                <c:pt idx="3">
                  <c:v>9</c:v>
                </c:pt>
                <c:pt idx="4">
                  <c:v>10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D0-4DA7-BD70-20BE1FF9DE3D}"/>
            </c:ext>
          </c:extLst>
        </c:ser>
        <c:ser>
          <c:idx val="1"/>
          <c:order val="1"/>
          <c:tx>
            <c:strRef>
              <c:f>Лист7!$H$24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Лист7!$F$25:$F$30</c:f>
              <c:strCache>
                <c:ptCount val="6"/>
                <c:pt idx="0">
                  <c:v>ПИ</c:v>
                </c:pt>
                <c:pt idx="1">
                  <c:v>ИВМиЖ</c:v>
                </c:pt>
                <c:pt idx="2">
                  <c:v>ИЭИТиПО</c:v>
                </c:pt>
                <c:pt idx="3">
                  <c:v>ИТИ</c:v>
                </c:pt>
                <c:pt idx="4">
                  <c:v>ИА</c:v>
                </c:pt>
                <c:pt idx="5">
                  <c:v>ИЦ</c:v>
                </c:pt>
              </c:strCache>
            </c:strRef>
          </c:cat>
          <c:val>
            <c:numRef>
              <c:f>Лист7!$H$25:$H$30</c:f>
              <c:numCache>
                <c:formatCode>General</c:formatCode>
                <c:ptCount val="6"/>
                <c:pt idx="0">
                  <c:v>2</c:v>
                </c:pt>
                <c:pt idx="1">
                  <c:v>7</c:v>
                </c:pt>
                <c:pt idx="2">
                  <c:v>4</c:v>
                </c:pt>
                <c:pt idx="3">
                  <c:v>8</c:v>
                </c:pt>
                <c:pt idx="4">
                  <c:v>11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D0-4DA7-BD70-20BE1FF9DE3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0157824"/>
        <c:axId val="90159360"/>
      </c:barChart>
      <c:catAx>
        <c:axId val="9015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0159360"/>
        <c:crosses val="autoZero"/>
        <c:auto val="1"/>
        <c:lblAlgn val="ctr"/>
        <c:lblOffset val="100"/>
        <c:noMultiLvlLbl val="0"/>
      </c:catAx>
      <c:valAx>
        <c:axId val="90159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0157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Лист8!$F$8</c:f>
              <c:strCache>
                <c:ptCount val="1"/>
                <c:pt idx="0">
                  <c:v>Патент на изобретение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Лист8!$G$7:$J$7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Лист8!$G$8:$J$8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C2-42A3-9C15-145B9A246B4A}"/>
            </c:ext>
          </c:extLst>
        </c:ser>
        <c:ser>
          <c:idx val="1"/>
          <c:order val="1"/>
          <c:tx>
            <c:strRef>
              <c:f>Лист8!$F$9</c:f>
              <c:strCache>
                <c:ptCount val="1"/>
                <c:pt idx="0">
                  <c:v>Патентов на полезную модель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Лист8!$G$7:$J$7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Лист8!$G$9:$J$9</c:f>
              <c:numCache>
                <c:formatCode>General</c:formatCode>
                <c:ptCount val="4"/>
                <c:pt idx="0">
                  <c:v>8</c:v>
                </c:pt>
                <c:pt idx="1">
                  <c:v>5</c:v>
                </c:pt>
                <c:pt idx="2">
                  <c:v>20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C2-42A3-9C15-145B9A246B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1836800"/>
        <c:axId val="91838336"/>
      </c:barChart>
      <c:catAx>
        <c:axId val="9183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1838336"/>
        <c:crosses val="autoZero"/>
        <c:auto val="1"/>
        <c:lblAlgn val="ctr"/>
        <c:lblOffset val="100"/>
        <c:noMultiLvlLbl val="0"/>
      </c:catAx>
      <c:valAx>
        <c:axId val="9183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1836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Лист6!$E$6:$E$10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 (план)</c:v>
                </c:pt>
              </c:strCache>
            </c:strRef>
          </c:cat>
          <c:val>
            <c:numRef>
              <c:f>Лист6!$F$6:$F$10</c:f>
              <c:numCache>
                <c:formatCode>General</c:formatCode>
                <c:ptCount val="5"/>
                <c:pt idx="0">
                  <c:v>37</c:v>
                </c:pt>
                <c:pt idx="1">
                  <c:v>43</c:v>
                </c:pt>
                <c:pt idx="2">
                  <c:v>45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1A-4B93-A83F-0AD321DCB171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Лист6!$E$6:$E$10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 (план)</c:v>
                </c:pt>
              </c:strCache>
            </c:strRef>
          </c:cat>
          <c:val>
            <c:numRef>
              <c:f>Лист6!$G$6:$G$10</c:f>
              <c:numCache>
                <c:formatCode>General</c:formatCode>
                <c:ptCount val="5"/>
                <c:pt idx="4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1A-4B93-A83F-0AD321DCB17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601088"/>
        <c:axId val="38602240"/>
      </c:barChart>
      <c:catAx>
        <c:axId val="3860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8602240"/>
        <c:crosses val="autoZero"/>
        <c:auto val="1"/>
        <c:lblAlgn val="ctr"/>
        <c:lblOffset val="100"/>
        <c:noMultiLvlLbl val="0"/>
      </c:catAx>
      <c:valAx>
        <c:axId val="3860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8601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Лист9!$F$6</c:f>
              <c:strCache>
                <c:ptCount val="1"/>
                <c:pt idx="0">
                  <c:v>в научных изданиях, рекомендованных КОКСОН МОН РК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Лист9!$E$7:$E$11</c:f>
              <c:strCache>
                <c:ptCount val="5"/>
                <c:pt idx="0">
                  <c:v>ИВМиЖ</c:v>
                </c:pt>
                <c:pt idx="1">
                  <c:v>ИТИ</c:v>
                </c:pt>
                <c:pt idx="2">
                  <c:v>ИА</c:v>
                </c:pt>
                <c:pt idx="3">
                  <c:v>ИЭИТиПО</c:v>
                </c:pt>
                <c:pt idx="4">
                  <c:v>ПИ</c:v>
                </c:pt>
              </c:strCache>
            </c:strRef>
          </c:cat>
          <c:val>
            <c:numRef>
              <c:f>Лист9!$F$7:$F$11</c:f>
              <c:numCache>
                <c:formatCode>General</c:formatCode>
                <c:ptCount val="5"/>
                <c:pt idx="0">
                  <c:v>18</c:v>
                </c:pt>
                <c:pt idx="1">
                  <c:v>5</c:v>
                </c:pt>
                <c:pt idx="2">
                  <c:v>4</c:v>
                </c:pt>
                <c:pt idx="3">
                  <c:v>16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0B-4B21-991A-5A56B3ED1532}"/>
            </c:ext>
          </c:extLst>
        </c:ser>
        <c:ser>
          <c:idx val="1"/>
          <c:order val="1"/>
          <c:tx>
            <c:strRef>
              <c:f>Лист9!$G$6</c:f>
              <c:strCache>
                <c:ptCount val="1"/>
                <c:pt idx="0">
                  <c:v>в научных журналах, индексируемых РИНЦ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Лист9!$E$7:$E$11</c:f>
              <c:strCache>
                <c:ptCount val="5"/>
                <c:pt idx="0">
                  <c:v>ИВМиЖ</c:v>
                </c:pt>
                <c:pt idx="1">
                  <c:v>ИТИ</c:v>
                </c:pt>
                <c:pt idx="2">
                  <c:v>ИА</c:v>
                </c:pt>
                <c:pt idx="3">
                  <c:v>ИЭИТиПО</c:v>
                </c:pt>
                <c:pt idx="4">
                  <c:v>ПИ</c:v>
                </c:pt>
              </c:strCache>
            </c:strRef>
          </c:cat>
          <c:val>
            <c:numRef>
              <c:f>Лист9!$G$7:$G$11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6</c:v>
                </c:pt>
                <c:pt idx="3">
                  <c:v>21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0B-4B21-991A-5A56B3ED1532}"/>
            </c:ext>
          </c:extLst>
        </c:ser>
        <c:ser>
          <c:idx val="2"/>
          <c:order val="2"/>
          <c:tx>
            <c:strRef>
              <c:f>Лист9!$H$6</c:f>
              <c:strCache>
                <c:ptCount val="1"/>
                <c:pt idx="0">
                  <c:v>в материалах конференций, форумов, съездов, симпозиумов, конгрессов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Лист9!$E$7:$E$11</c:f>
              <c:strCache>
                <c:ptCount val="5"/>
                <c:pt idx="0">
                  <c:v>ИВМиЖ</c:v>
                </c:pt>
                <c:pt idx="1">
                  <c:v>ИТИ</c:v>
                </c:pt>
                <c:pt idx="2">
                  <c:v>ИА</c:v>
                </c:pt>
                <c:pt idx="3">
                  <c:v>ИЭИТиПО</c:v>
                </c:pt>
                <c:pt idx="4">
                  <c:v>ПИ</c:v>
                </c:pt>
              </c:strCache>
            </c:strRef>
          </c:cat>
          <c:val>
            <c:numRef>
              <c:f>Лист9!$H$7:$H$11</c:f>
              <c:numCache>
                <c:formatCode>General</c:formatCode>
                <c:ptCount val="5"/>
                <c:pt idx="0">
                  <c:v>18</c:v>
                </c:pt>
                <c:pt idx="1">
                  <c:v>6</c:v>
                </c:pt>
                <c:pt idx="2">
                  <c:v>2</c:v>
                </c:pt>
                <c:pt idx="3">
                  <c:v>44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0B-4B21-991A-5A56B3ED153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193536"/>
        <c:axId val="92195072"/>
      </c:barChart>
      <c:catAx>
        <c:axId val="9219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2195072"/>
        <c:crosses val="autoZero"/>
        <c:auto val="1"/>
        <c:lblAlgn val="ctr"/>
        <c:lblOffset val="100"/>
        <c:noMultiLvlLbl val="0"/>
      </c:catAx>
      <c:valAx>
        <c:axId val="9219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2193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22173744088108E-2"/>
          <c:y val="0.5912711431904345"/>
          <c:w val="0.94457176097787521"/>
          <c:h val="0.380951079031787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313472114209532E-2"/>
          <c:y val="6.466373807928151E-2"/>
          <c:w val="0.92283843461837578"/>
          <c:h val="0.62758573420157615"/>
        </c:manualLayout>
      </c:layout>
      <c:pie3DChart>
        <c:varyColors val="1"/>
        <c:ser>
          <c:idx val="0"/>
          <c:order val="0"/>
          <c:tx>
            <c:strRef>
              <c:f>'[Для отчета 2021.xlsx]Лист2'!$B$22</c:f>
              <c:strCache>
                <c:ptCount val="1"/>
                <c:pt idx="0">
                  <c:v>Публикационная активность по институтам</c:v>
                </c:pt>
              </c:strCache>
            </c:strRef>
          </c:tx>
          <c:explosion val="11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'[Для отчета 2021.xlsx]Лист2'!$A$23:$A$27</c:f>
              <c:strCache>
                <c:ptCount val="5"/>
                <c:pt idx="0">
                  <c:v>Экономики, информационных технологий и проф.образования</c:v>
                </c:pt>
                <c:pt idx="1">
                  <c:v>Политехнический</c:v>
                </c:pt>
                <c:pt idx="2">
                  <c:v>Индустриально-технологический</c:v>
                </c:pt>
                <c:pt idx="3">
                  <c:v>Ветеринарной медицины и животноводства</c:v>
                </c:pt>
                <c:pt idx="4">
                  <c:v>Агротехнологический </c:v>
                </c:pt>
              </c:strCache>
            </c:strRef>
          </c:cat>
          <c:val>
            <c:numRef>
              <c:f>'[Для отчета 2021.xlsx]Лист2'!$B$23:$B$27</c:f>
              <c:numCache>
                <c:formatCode>General</c:formatCode>
                <c:ptCount val="5"/>
                <c:pt idx="0">
                  <c:v>4</c:v>
                </c:pt>
                <c:pt idx="1">
                  <c:v>6</c:v>
                </c:pt>
                <c:pt idx="2">
                  <c:v>8</c:v>
                </c:pt>
                <c:pt idx="3">
                  <c:v>13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6E-463F-B4AE-D644ADE2CB9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4.5714755652149767E-2"/>
          <c:y val="0.7020362432847963"/>
          <c:w val="0.93641396615653816"/>
          <c:h val="0.2979637567152037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7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'[Для отчета 2021.xlsx]Лист2'!$A$37:$A$40</c:f>
              <c:strCache>
                <c:ptCount val="4"/>
                <c:pt idx="0">
                  <c:v>Сельскохозяйственные науки </c:v>
                </c:pt>
                <c:pt idx="1">
                  <c:v>Ветеринарные науки</c:v>
                </c:pt>
                <c:pt idx="2">
                  <c:v>Технические науки</c:v>
                </c:pt>
                <c:pt idx="3">
                  <c:v>Экономические науки </c:v>
                </c:pt>
              </c:strCache>
            </c:strRef>
          </c:cat>
          <c:val>
            <c:numRef>
              <c:f>'[Для отчета 2021.xlsx]Лист2'!$B$37:$B$40</c:f>
              <c:numCache>
                <c:formatCode>General</c:formatCode>
                <c:ptCount val="4"/>
                <c:pt idx="0">
                  <c:v>77</c:v>
                </c:pt>
                <c:pt idx="1">
                  <c:v>32</c:v>
                </c:pt>
                <c:pt idx="2">
                  <c:v>24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F0-4155-B16C-A317CF8271F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6457376539752627"/>
          <c:y val="0.69013835627459019"/>
          <c:w val="0.55039132932729662"/>
          <c:h val="0.25512634611479951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 dirty="0"/>
              <a:t>Докторантура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Лист2!$E$58</c:f>
              <c:strCache>
                <c:ptCount val="1"/>
                <c:pt idx="0">
                  <c:v>грант ЗКАТУ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Лист2!$F$57:$J$57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 </c:v>
                </c:pt>
              </c:strCache>
            </c:strRef>
          </c:cat>
          <c:val>
            <c:numRef>
              <c:f>Лист2!$F$58:$J$58</c:f>
              <c:numCache>
                <c:formatCode>General</c:formatCode>
                <c:ptCount val="5"/>
                <c:pt idx="0">
                  <c:v>7</c:v>
                </c:pt>
                <c:pt idx="1">
                  <c:v>12</c:v>
                </c:pt>
                <c:pt idx="2">
                  <c:v>3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D6-40C7-8B65-B40040C222F2}"/>
            </c:ext>
          </c:extLst>
        </c:ser>
        <c:ser>
          <c:idx val="1"/>
          <c:order val="1"/>
          <c:tx>
            <c:strRef>
              <c:f>Лист2!$E$59</c:f>
              <c:strCache>
                <c:ptCount val="1"/>
                <c:pt idx="0">
                  <c:v>целевой грант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Лист2!$F$57:$J$57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 </c:v>
                </c:pt>
              </c:strCache>
            </c:strRef>
          </c:cat>
          <c:val>
            <c:numRef>
              <c:f>Лист2!$F$59:$J$59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D6-40C7-8B65-B40040C222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8418560"/>
        <c:axId val="108420096"/>
      </c:barChart>
      <c:catAx>
        <c:axId val="10841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08420096"/>
        <c:crosses val="autoZero"/>
        <c:auto val="1"/>
        <c:lblAlgn val="ctr"/>
        <c:lblOffset val="100"/>
        <c:noMultiLvlLbl val="0"/>
      </c:catAx>
      <c:valAx>
        <c:axId val="108420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08418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Лист1!$D$15</c:f>
              <c:strCache>
                <c:ptCount val="1"/>
                <c:pt idx="0">
                  <c:v>Доход от НИР, млн. тенге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Лист1!$E$14:$H$14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Лист1!$E$15:$H$15</c:f>
              <c:numCache>
                <c:formatCode>General</c:formatCode>
                <c:ptCount val="4"/>
                <c:pt idx="0">
                  <c:v>670.3</c:v>
                </c:pt>
                <c:pt idx="1">
                  <c:v>894</c:v>
                </c:pt>
                <c:pt idx="2">
                  <c:v>899.59999999999991</c:v>
                </c:pt>
                <c:pt idx="3">
                  <c:v>968.1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10-478E-8DFC-FE8F4B9436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7488768"/>
        <c:axId val="67491712"/>
      </c:barChart>
      <c:lineChart>
        <c:grouping val="standard"/>
        <c:varyColors val="0"/>
        <c:ser>
          <c:idx val="1"/>
          <c:order val="1"/>
          <c:tx>
            <c:strRef>
              <c:f>Лист1!$D$16</c:f>
              <c:strCache>
                <c:ptCount val="1"/>
                <c:pt idx="0">
                  <c:v>Доля доходов от НИР в валовом доходе университета, 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Лист1!$E$14:$H$14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Лист1!$E$16:$H$16</c:f>
              <c:numCache>
                <c:formatCode>General</c:formatCode>
                <c:ptCount val="4"/>
                <c:pt idx="0">
                  <c:v>18</c:v>
                </c:pt>
                <c:pt idx="1">
                  <c:v>22.3</c:v>
                </c:pt>
                <c:pt idx="2">
                  <c:v>25.7</c:v>
                </c:pt>
                <c:pt idx="3">
                  <c:v>24.5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10-478E-8DFC-FE8F4B9436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0572032"/>
        <c:axId val="67493248"/>
      </c:lineChart>
      <c:catAx>
        <c:axId val="6748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7491712"/>
        <c:crosses val="autoZero"/>
        <c:auto val="1"/>
        <c:lblAlgn val="ctr"/>
        <c:lblOffset val="100"/>
        <c:noMultiLvlLbl val="0"/>
      </c:catAx>
      <c:valAx>
        <c:axId val="67491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7488768"/>
        <c:crosses val="autoZero"/>
        <c:crossBetween val="between"/>
      </c:valAx>
      <c:valAx>
        <c:axId val="67493248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0572032"/>
        <c:crosses val="max"/>
        <c:crossBetween val="between"/>
      </c:valAx>
      <c:catAx>
        <c:axId val="405720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74932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5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Лист1!$D$135</c:f>
              <c:strCache>
                <c:ptCount val="1"/>
                <c:pt idx="0">
                  <c:v>Докторантура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Лист1!$E$134:$I$134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Лист1!$E$135:$I$135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 formatCode="_-* #,##0\ _₽_-;\-* #,##0\ _₽_-;_-* &quot;-&quot;??\ _₽_-;_-@_-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EB-4945-9DDF-0B9B69231C88}"/>
            </c:ext>
          </c:extLst>
        </c:ser>
        <c:ser>
          <c:idx val="1"/>
          <c:order val="1"/>
          <c:tx>
            <c:strRef>
              <c:f>Лист1!$D$136</c:f>
              <c:strCache>
                <c:ptCount val="1"/>
                <c:pt idx="0">
                  <c:v>Аспирантура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Лист1!$E$134:$I$134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Лист1!$E$136:$I$136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 formatCode="_-* #,##0\ _₽_-;\-* #,##0\ _₽_-;_-* &quot;-&quot;??\ _₽_-;_-@_-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EB-4945-9DDF-0B9B69231C88}"/>
            </c:ext>
          </c:extLst>
        </c:ser>
        <c:ser>
          <c:idx val="2"/>
          <c:order val="2"/>
          <c:tx>
            <c:strRef>
              <c:f>Лист1!$D$137</c:f>
              <c:strCache>
                <c:ptCount val="1"/>
                <c:pt idx="0">
                  <c:v>Прошедшие нострификацию 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Лист1!$E$134:$I$134</c:f>
              <c:strCache>
                <c:ptCount val="5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  <c:pt idx="4">
                  <c:v>2021 год</c:v>
                </c:pt>
              </c:strCache>
            </c:strRef>
          </c:cat>
          <c:val>
            <c:numRef>
              <c:f>Лист1!$E$137:$I$137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1</c:v>
                </c:pt>
                <c:pt idx="3">
                  <c:v>3</c:v>
                </c:pt>
                <c:pt idx="4" formatCode="_-* #,##0\ _₽_-;\-* #,##0\ _₽_-;_-* &quot;-&quot;??\ _₽_-;_-@_-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EB-4945-9DDF-0B9B69231C8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2388736"/>
        <c:axId val="92682496"/>
      </c:barChart>
      <c:catAx>
        <c:axId val="11238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92682496"/>
        <c:crosses val="autoZero"/>
        <c:auto val="1"/>
        <c:lblAlgn val="ctr"/>
        <c:lblOffset val="100"/>
        <c:noMultiLvlLbl val="0"/>
      </c:catAx>
      <c:valAx>
        <c:axId val="9268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12388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3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80" b="1" dirty="0"/>
              <a:t>Магистратура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Лист12!$D$8</c:f>
              <c:strCache>
                <c:ptCount val="1"/>
                <c:pt idx="0">
                  <c:v>грант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Лист12!$E$7:$I$7</c:f>
              <c:strCache>
                <c:ptCount val="5"/>
                <c:pt idx="0">
                  <c:v>2017 год</c:v>
                </c:pt>
                <c:pt idx="1">
                  <c:v> 2018 год</c:v>
                </c:pt>
                <c:pt idx="2">
                  <c:v>2019 год</c:v>
                </c:pt>
                <c:pt idx="3">
                  <c:v> 2020 год</c:v>
                </c:pt>
                <c:pt idx="4">
                  <c:v> 2021 год</c:v>
                </c:pt>
              </c:strCache>
            </c:strRef>
          </c:cat>
          <c:val>
            <c:numRef>
              <c:f>Лист12!$E$8:$I$8</c:f>
              <c:numCache>
                <c:formatCode>General</c:formatCode>
                <c:ptCount val="5"/>
                <c:pt idx="0">
                  <c:v>55</c:v>
                </c:pt>
                <c:pt idx="1">
                  <c:v>66</c:v>
                </c:pt>
                <c:pt idx="2">
                  <c:v>63</c:v>
                </c:pt>
                <c:pt idx="3">
                  <c:v>54</c:v>
                </c:pt>
                <c:pt idx="4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9B-45AD-93C8-8B3C67B597D5}"/>
            </c:ext>
          </c:extLst>
        </c:ser>
        <c:ser>
          <c:idx val="1"/>
          <c:order val="1"/>
          <c:tx>
            <c:strRef>
              <c:f>Лист12!$D$9</c:f>
              <c:strCache>
                <c:ptCount val="1"/>
                <c:pt idx="0">
                  <c:v>платно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Лист12!$E$7:$I$7</c:f>
              <c:strCache>
                <c:ptCount val="5"/>
                <c:pt idx="0">
                  <c:v>2017 год</c:v>
                </c:pt>
                <c:pt idx="1">
                  <c:v> 2018 год</c:v>
                </c:pt>
                <c:pt idx="2">
                  <c:v>2019 год</c:v>
                </c:pt>
                <c:pt idx="3">
                  <c:v> 2020 год</c:v>
                </c:pt>
                <c:pt idx="4">
                  <c:v> 2021 год</c:v>
                </c:pt>
              </c:strCache>
            </c:strRef>
          </c:cat>
          <c:val>
            <c:numRef>
              <c:f>Лист12!$E$9:$I$9</c:f>
              <c:numCache>
                <c:formatCode>General</c:formatCode>
                <c:ptCount val="5"/>
                <c:pt idx="0">
                  <c:v>174</c:v>
                </c:pt>
                <c:pt idx="1">
                  <c:v>84</c:v>
                </c:pt>
                <c:pt idx="2">
                  <c:v>81</c:v>
                </c:pt>
                <c:pt idx="3">
                  <c:v>24</c:v>
                </c:pt>
                <c:pt idx="4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9B-45AD-93C8-8B3C67B597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5134608"/>
        <c:axId val="254799072"/>
      </c:barChart>
      <c:catAx>
        <c:axId val="35513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54799072"/>
        <c:crosses val="autoZero"/>
        <c:auto val="1"/>
        <c:lblAlgn val="ctr"/>
        <c:lblOffset val="100"/>
        <c:noMultiLvlLbl val="0"/>
      </c:catAx>
      <c:valAx>
        <c:axId val="25479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513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Лист11!$I$17</c:f>
              <c:strCache>
                <c:ptCount val="1"/>
                <c:pt idx="0">
                  <c:v>КНР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Лист11!$H$18:$H$20</c:f>
              <c:strCache>
                <c:ptCount val="3"/>
                <c:pt idx="0">
                  <c:v>Аспирантура</c:v>
                </c:pt>
                <c:pt idx="1">
                  <c:v>Магистратура</c:v>
                </c:pt>
                <c:pt idx="2">
                  <c:v>Докторантура </c:v>
                </c:pt>
              </c:strCache>
            </c:strRef>
          </c:cat>
          <c:val>
            <c:numRef>
              <c:f>Лист11!$I$18:$I$20</c:f>
              <c:numCache>
                <c:formatCode>General</c:formatCode>
                <c:ptCount val="3"/>
                <c:pt idx="1">
                  <c:v>2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CB-42AF-8D38-A4443E9E63C0}"/>
            </c:ext>
          </c:extLst>
        </c:ser>
        <c:ser>
          <c:idx val="1"/>
          <c:order val="1"/>
          <c:tx>
            <c:strRef>
              <c:f>Лист11!$J$17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Лист11!$H$18:$H$20</c:f>
              <c:strCache>
                <c:ptCount val="3"/>
                <c:pt idx="0">
                  <c:v>Аспирантура</c:v>
                </c:pt>
                <c:pt idx="1">
                  <c:v>Магистратура</c:v>
                </c:pt>
                <c:pt idx="2">
                  <c:v>Докторантура </c:v>
                </c:pt>
              </c:strCache>
            </c:strRef>
          </c:cat>
          <c:val>
            <c:numRef>
              <c:f>Лист11!$J$18:$J$20</c:f>
              <c:numCache>
                <c:formatCode>General</c:formatCode>
                <c:ptCount val="3"/>
                <c:pt idx="0">
                  <c:v>14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CB-42AF-8D38-A4443E9E63C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2831568"/>
        <c:axId val="344460144"/>
      </c:barChart>
      <c:catAx>
        <c:axId val="34283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44460144"/>
        <c:crosses val="autoZero"/>
        <c:auto val="1"/>
        <c:lblAlgn val="ctr"/>
        <c:lblOffset val="100"/>
        <c:noMultiLvlLbl val="0"/>
      </c:catAx>
      <c:valAx>
        <c:axId val="34446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42831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Лист3!$F$7:$F$12</c:f>
              <c:strCache>
                <c:ptCount val="6"/>
                <c:pt idx="0">
                  <c:v>ИВМиЖ</c:v>
                </c:pt>
                <c:pt idx="1">
                  <c:v>ИА</c:v>
                </c:pt>
                <c:pt idx="2">
                  <c:v>ИТИ</c:v>
                </c:pt>
                <c:pt idx="3">
                  <c:v>ИЭИТиПО</c:v>
                </c:pt>
                <c:pt idx="4">
                  <c:v>ПИ</c:v>
                </c:pt>
                <c:pt idx="5">
                  <c:v>по университету</c:v>
                </c:pt>
              </c:strCache>
            </c:strRef>
          </c:cat>
          <c:val>
            <c:numRef>
              <c:f>Лист3!#REF!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1A-4E6A-9FE3-CA79C7059AB0}"/>
            </c:ext>
          </c:extLst>
        </c:ser>
        <c:ser>
          <c:idx val="1"/>
          <c:order val="1"/>
          <c:tx>
            <c:strRef>
              <c:f>Лист3!$G$6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Лист3!$F$7:$F$12</c:f>
              <c:strCache>
                <c:ptCount val="6"/>
                <c:pt idx="0">
                  <c:v>ИВМиЖ</c:v>
                </c:pt>
                <c:pt idx="1">
                  <c:v>ИА</c:v>
                </c:pt>
                <c:pt idx="2">
                  <c:v>ИТИ</c:v>
                </c:pt>
                <c:pt idx="3">
                  <c:v>ИЭИТиПО</c:v>
                </c:pt>
                <c:pt idx="4">
                  <c:v>ПИ</c:v>
                </c:pt>
                <c:pt idx="5">
                  <c:v>по университету</c:v>
                </c:pt>
              </c:strCache>
            </c:strRef>
          </c:cat>
          <c:val>
            <c:numRef>
              <c:f>Лист3!$G$7:$G$12</c:f>
              <c:numCache>
                <c:formatCode>#,##0</c:formatCode>
                <c:ptCount val="6"/>
                <c:pt idx="0">
                  <c:v>15885.714285714286</c:v>
                </c:pt>
                <c:pt idx="1">
                  <c:v>9517.1692452173902</c:v>
                </c:pt>
                <c:pt idx="2">
                  <c:v>250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1A-4E6A-9FE3-CA79C7059AB0}"/>
            </c:ext>
          </c:extLst>
        </c:ser>
        <c:ser>
          <c:idx val="2"/>
          <c:order val="2"/>
          <c:tx>
            <c:strRef>
              <c:f>Лист3!$H$6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Лист3!$F$7:$F$12</c:f>
              <c:strCache>
                <c:ptCount val="6"/>
                <c:pt idx="0">
                  <c:v>ИВМиЖ</c:v>
                </c:pt>
                <c:pt idx="1">
                  <c:v>ИА</c:v>
                </c:pt>
                <c:pt idx="2">
                  <c:v>ИТИ</c:v>
                </c:pt>
                <c:pt idx="3">
                  <c:v>ИЭИТиПО</c:v>
                </c:pt>
                <c:pt idx="4">
                  <c:v>ПИ</c:v>
                </c:pt>
                <c:pt idx="5">
                  <c:v>по университету</c:v>
                </c:pt>
              </c:strCache>
            </c:strRef>
          </c:cat>
          <c:val>
            <c:numRef>
              <c:f>Лист3!$H$7:$H$12</c:f>
              <c:numCache>
                <c:formatCode>General</c:formatCode>
                <c:ptCount val="6"/>
                <c:pt idx="5" formatCode="#,##0">
                  <c:v>7806.8336364516126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1A-4E6A-9FE3-CA79C7059AB0}"/>
            </c:ext>
          </c:extLst>
        </c:ser>
        <c:ser>
          <c:idx val="3"/>
          <c:order val="3"/>
          <c:tx>
            <c:strRef>
              <c:f>Лист3!$I$6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Лист3!$F$7:$F$12</c:f>
              <c:strCache>
                <c:ptCount val="6"/>
                <c:pt idx="0">
                  <c:v>ИВМиЖ</c:v>
                </c:pt>
                <c:pt idx="1">
                  <c:v>ИА</c:v>
                </c:pt>
                <c:pt idx="2">
                  <c:v>ИТИ</c:v>
                </c:pt>
                <c:pt idx="3">
                  <c:v>ИЭИТиПО</c:v>
                </c:pt>
                <c:pt idx="4">
                  <c:v>ПИ</c:v>
                </c:pt>
                <c:pt idx="5">
                  <c:v>по университету</c:v>
                </c:pt>
              </c:strCache>
            </c:strRef>
          </c:cat>
          <c:val>
            <c:numRef>
              <c:f>Лист3!$I$7:$I$12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991A-4E6A-9FE3-CA79C7059A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8830976"/>
        <c:axId val="78263424"/>
      </c:barChart>
      <c:catAx>
        <c:axId val="7883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8263424"/>
        <c:crosses val="autoZero"/>
        <c:auto val="1"/>
        <c:lblAlgn val="ctr"/>
        <c:lblOffset val="100"/>
        <c:noMultiLvlLbl val="0"/>
      </c:catAx>
      <c:valAx>
        <c:axId val="78263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8830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Лист4!$F$9</c:f>
              <c:strCache>
                <c:ptCount val="1"/>
                <c:pt idx="0">
                  <c:v>оборудование по ПЦФ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Лист4!$G$8:$I$8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Лист4!$G$9:$I$9</c:f>
              <c:numCache>
                <c:formatCode>#,##0.0</c:formatCode>
                <c:ptCount val="3"/>
                <c:pt idx="0">
                  <c:v>133357.20000000001</c:v>
                </c:pt>
                <c:pt idx="1">
                  <c:v>84797.3</c:v>
                </c:pt>
                <c:pt idx="2">
                  <c:v>83426.5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6D-4940-B16E-88E29C064166}"/>
            </c:ext>
          </c:extLst>
        </c:ser>
        <c:ser>
          <c:idx val="1"/>
          <c:order val="1"/>
          <c:tx>
            <c:strRef>
              <c:f>Лист4!$F$10</c:f>
              <c:strCache>
                <c:ptCount val="1"/>
                <c:pt idx="0">
                  <c:v>оборудование по ГФ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Лист4!$G$8:$I$8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Лист4!$G$10:$I$10</c:f>
              <c:numCache>
                <c:formatCode>#,##0</c:formatCode>
                <c:ptCount val="3"/>
                <c:pt idx="0">
                  <c:v>15528.95</c:v>
                </c:pt>
                <c:pt idx="1">
                  <c:v>15503</c:v>
                </c:pt>
                <c:pt idx="2">
                  <c:v>4881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6D-4940-B16E-88E29C0641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9178368"/>
        <c:axId val="79180160"/>
      </c:barChart>
      <c:catAx>
        <c:axId val="7917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9180160"/>
        <c:crosses val="autoZero"/>
        <c:auto val="1"/>
        <c:lblAlgn val="ctr"/>
        <c:lblOffset val="100"/>
        <c:noMultiLvlLbl val="0"/>
      </c:catAx>
      <c:valAx>
        <c:axId val="7918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917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Лист5!$F$4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Лист5!$E$5:$E$10</c:f>
              <c:strCache>
                <c:ptCount val="6"/>
                <c:pt idx="0">
                  <c:v>ИВМиЖ</c:v>
                </c:pt>
                <c:pt idx="1">
                  <c:v>ИТИ</c:v>
                </c:pt>
                <c:pt idx="2">
                  <c:v>ИЦ</c:v>
                </c:pt>
                <c:pt idx="3">
                  <c:v>ИА</c:v>
                </c:pt>
                <c:pt idx="4">
                  <c:v>ИЭИТиПО</c:v>
                </c:pt>
                <c:pt idx="5">
                  <c:v>ПИ</c:v>
                </c:pt>
              </c:strCache>
            </c:strRef>
          </c:cat>
          <c:val>
            <c:numRef>
              <c:f>Лист5!$F$5:$F$10</c:f>
              <c:numCache>
                <c:formatCode>General</c:formatCode>
                <c:ptCount val="6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59-49EF-808F-0393848745FC}"/>
            </c:ext>
          </c:extLst>
        </c:ser>
        <c:ser>
          <c:idx val="1"/>
          <c:order val="1"/>
          <c:tx>
            <c:strRef>
              <c:f>Лист5!$G$4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Лист5!$E$5:$E$10</c:f>
              <c:strCache>
                <c:ptCount val="6"/>
                <c:pt idx="0">
                  <c:v>ИВМиЖ</c:v>
                </c:pt>
                <c:pt idx="1">
                  <c:v>ИТИ</c:v>
                </c:pt>
                <c:pt idx="2">
                  <c:v>ИЦ</c:v>
                </c:pt>
                <c:pt idx="3">
                  <c:v>ИА</c:v>
                </c:pt>
                <c:pt idx="4">
                  <c:v>ИЭИТиПО</c:v>
                </c:pt>
                <c:pt idx="5">
                  <c:v>ПИ</c:v>
                </c:pt>
              </c:strCache>
            </c:strRef>
          </c:cat>
          <c:val>
            <c:numRef>
              <c:f>Лист5!$G$5:$G$10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59-49EF-808F-0393848745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8509440"/>
        <c:axId val="88519424"/>
      </c:barChart>
      <c:catAx>
        <c:axId val="8850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8519424"/>
        <c:crosses val="autoZero"/>
        <c:auto val="1"/>
        <c:lblAlgn val="ctr"/>
        <c:lblOffset val="100"/>
        <c:noMultiLvlLbl val="0"/>
      </c:catAx>
      <c:valAx>
        <c:axId val="88519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850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Лист7!$G$5:$G$10</c:f>
              <c:strCache>
                <c:ptCount val="6"/>
                <c:pt idx="0">
                  <c:v>ИВМиЖ</c:v>
                </c:pt>
                <c:pt idx="1">
                  <c:v>ИА</c:v>
                </c:pt>
                <c:pt idx="2">
                  <c:v>ИТИ</c:v>
                </c:pt>
                <c:pt idx="3">
                  <c:v>ИЭИТиПО</c:v>
                </c:pt>
                <c:pt idx="4">
                  <c:v>ПИ</c:v>
                </c:pt>
                <c:pt idx="5">
                  <c:v>иц</c:v>
                </c:pt>
              </c:strCache>
            </c:strRef>
          </c:cat>
          <c:val>
            <c:numRef>
              <c:f>Лист7!$H$5:$H$10</c:f>
              <c:numCache>
                <c:formatCode>General</c:formatCode>
                <c:ptCount val="6"/>
                <c:pt idx="0">
                  <c:v>36</c:v>
                </c:pt>
                <c:pt idx="1">
                  <c:v>14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BC-46FD-90D5-FC8407E884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8637440"/>
        <c:axId val="88640128"/>
      </c:barChart>
      <c:catAx>
        <c:axId val="8863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8640128"/>
        <c:crosses val="autoZero"/>
        <c:auto val="1"/>
        <c:lblAlgn val="ctr"/>
        <c:lblOffset val="100"/>
        <c:noMultiLvlLbl val="0"/>
      </c:catAx>
      <c:valAx>
        <c:axId val="8864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863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поданных заявок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Конкурс инновационных грантов МЦРИАП</c:v>
                </c:pt>
                <c:pt idx="1">
                  <c:v>Конкурс грантов ГСНС/ГМНС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88-4E23-9F25-17F1781A89B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Участие в финале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Конкурс инновационных грантов МЦРИАП</c:v>
                </c:pt>
                <c:pt idx="1">
                  <c:v>Конкурс грантов ГСНС/ГМНС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88-4E23-9F25-17F1781A8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9289088"/>
        <c:axId val="89290624"/>
        <c:axId val="0"/>
      </c:bar3DChart>
      <c:catAx>
        <c:axId val="89289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9290624"/>
        <c:crosses val="autoZero"/>
        <c:auto val="1"/>
        <c:lblAlgn val="ctr"/>
        <c:lblOffset val="100"/>
        <c:noMultiLvlLbl val="0"/>
      </c:catAx>
      <c:valAx>
        <c:axId val="89290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2890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Кол-во поданных заявок на инновационные гранты МЦРИАП РК в разрезе институтов (2021 г.) </a:t>
            </a:r>
          </a:p>
        </c:rich>
      </c:tx>
      <c:layout>
        <c:manualLayout>
          <c:xMode val="edge"/>
          <c:yMode val="edge"/>
          <c:x val="0.11553614586183115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поданных заявок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ИТИ</c:v>
                </c:pt>
                <c:pt idx="1">
                  <c:v>ИВМИЖ</c:v>
                </c:pt>
                <c:pt idx="2">
                  <c:v>ИА</c:v>
                </c:pt>
                <c:pt idx="3">
                  <c:v>ПИ</c:v>
                </c:pt>
                <c:pt idx="4">
                  <c:v>ИЭИТиПО</c:v>
                </c:pt>
                <c:pt idx="5">
                  <c:v>ИЦ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7F-4F70-8D70-B2C4286CBA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332352"/>
        <c:axId val="89334144"/>
      </c:barChart>
      <c:catAx>
        <c:axId val="89332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9334144"/>
        <c:crosses val="autoZero"/>
        <c:auto val="1"/>
        <c:lblAlgn val="ctr"/>
        <c:lblOffset val="100"/>
        <c:noMultiLvlLbl val="0"/>
      </c:catAx>
      <c:valAx>
        <c:axId val="89334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3323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Кол-во поданных заявок на гранты по коммерциализации ГСНС/ГМНС в разрезе институтов (2021 г.)</a:t>
            </a:r>
          </a:p>
        </c:rich>
      </c:tx>
      <c:layout>
        <c:manualLayout>
          <c:xMode val="edge"/>
          <c:yMode val="edge"/>
          <c:x val="9.8938350980869588E-2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поданных заявок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ИВМиЖ</c:v>
                </c:pt>
                <c:pt idx="1">
                  <c:v>ИЦ</c:v>
                </c:pt>
                <c:pt idx="2">
                  <c:v>ИА</c:v>
                </c:pt>
                <c:pt idx="3">
                  <c:v>ИТИ</c:v>
                </c:pt>
                <c:pt idx="4">
                  <c:v>ПИ</c:v>
                </c:pt>
                <c:pt idx="5">
                  <c:v>ИЭИТиПО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78-4AE5-8040-D91FD92053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388544"/>
        <c:axId val="89390080"/>
      </c:barChart>
      <c:catAx>
        <c:axId val="89388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9390080"/>
        <c:crosses val="autoZero"/>
        <c:auto val="1"/>
        <c:lblAlgn val="ctr"/>
        <c:lblOffset val="100"/>
        <c:noMultiLvlLbl val="0"/>
      </c:catAx>
      <c:valAx>
        <c:axId val="89390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3885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140057-1E67-44CF-87C3-7CCAF87F6F3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183C2B-7A5D-4AF9-904F-36A7BD2DB751}">
      <dgm:prSet phldrT="[Текст]" custT="1"/>
      <dgm:spPr/>
      <dgm:t>
        <a:bodyPr/>
        <a:lstStyle/>
        <a:p>
          <a:r>
            <a:rPr lang="ru-RU" sz="11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Насиев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Б.Н. – руководитель 2 проектов ПЦФ,  1 ГФ 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74BABA-B214-4B3B-B804-B7C3C652019E}" type="parTrans" cxnId="{0693384F-4B25-4DBB-BBF4-7C30E1659BD2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19164A-C180-434D-BF79-AE73DA62DCE8}" type="sibTrans" cxnId="{0693384F-4B25-4DBB-BBF4-7C30E1659BD2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3269E9-A64B-47C5-981F-8CAA6BAED960}">
      <dgm:prSet phldrT="[Текст]" custT="1"/>
      <dgm:spPr/>
      <dgm:t>
        <a:bodyPr/>
        <a:lstStyle/>
        <a:p>
          <a:r>
            <a:rPr lang="ru-RU" sz="11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Монтаев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С.А. – руководитель 1 ГФ, </a:t>
          </a:r>
          <a:r>
            <a:rPr lang="ru-RU" sz="11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Хирша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базе </a:t>
          </a:r>
          <a:r>
            <a:rPr lang="ru-RU" sz="11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Scopus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- 15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9E3723-214E-4D3E-A1CC-A3E87018791B}" type="parTrans" cxnId="{D53EB692-DE3C-46AB-BDC3-72AA041FE298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F7E1B7-2B1E-4624-B148-96C5344742B3}" type="sibTrans" cxnId="{D53EB692-DE3C-46AB-BDC3-72AA041FE298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E2E8A5-93D8-4DED-8BF7-BAA2654045F9}">
      <dgm:prSet custT="1"/>
      <dgm:spPr/>
      <dgm:t>
        <a:bodyPr/>
        <a:lstStyle/>
        <a:p>
          <a:r>
            <a:rPr lang="ru-RU" sz="11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Бейшова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И.С. – руководитель 1 проекта  ГФ, исполнитель 2 ГФ, 3 ПЦФ  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C6EB25-3DAA-40B3-907F-FF9C4A1EF6E0}" type="parTrans" cxnId="{1D1ADE73-C38E-4512-B120-97BD27AD0EF6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AF1E0B-404E-4BB8-BED4-C80806035707}" type="sibTrans" cxnId="{1D1ADE73-C38E-4512-B120-97BD27AD0EF6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9FC132-D09E-428D-BF1F-DE1DFDE9F666}">
      <dgm:prSet custT="1"/>
      <dgm:spPr/>
      <dgm:t>
        <a:bodyPr/>
        <a:lstStyle/>
        <a:p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Нургалиев Б.Е. – руководитель 1 ГФ, 1 ПЦФ (соисполнитель)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6C4D88-A1D4-4A03-9C87-F62F010F73A2}" type="parTrans" cxnId="{AF41AD01-A7E3-4DF8-987C-09AA3B330360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B740F9-A804-41EB-8086-6C19C9418735}" type="sibTrans" cxnId="{AF41AD01-A7E3-4DF8-987C-09AA3B330360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94B65F-2FA4-4FF3-A728-148CD7423E68}">
      <dgm:prSet/>
      <dgm:spPr/>
      <dgm:t>
        <a:bodyPr/>
        <a:lstStyle/>
        <a:p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Кушалиев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К.Ж. - руководитель 1 ГФ, исполнитель 2 ПЦФ 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D0E670-2683-4536-B681-B0FEB3D98BE5}" type="parTrans" cxnId="{14AB0674-947A-4793-B78B-6D7901EAEC0D}">
      <dgm:prSet/>
      <dgm:spPr/>
      <dgm:t>
        <a:bodyPr/>
        <a:lstStyle/>
        <a:p>
          <a:endParaRPr lang="ru-RU"/>
        </a:p>
      </dgm:t>
    </dgm:pt>
    <dgm:pt modelId="{D3CF0DEB-DEFF-4FA4-A0D7-181A317A735E}" type="sibTrans" cxnId="{14AB0674-947A-4793-B78B-6D7901EAEC0D}">
      <dgm:prSet/>
      <dgm:spPr/>
      <dgm:t>
        <a:bodyPr/>
        <a:lstStyle/>
        <a:p>
          <a:endParaRPr lang="ru-RU"/>
        </a:p>
      </dgm:t>
    </dgm:pt>
    <dgm:pt modelId="{DAFD8170-14FE-4537-A545-A0A1DBF1D9C3}" type="pres">
      <dgm:prSet presAssocID="{F2140057-1E67-44CF-87C3-7CCAF87F6F3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E36329-0F30-44CB-99D1-FB43E2C6F493}" type="pres">
      <dgm:prSet presAssocID="{26183C2B-7A5D-4AF9-904F-36A7BD2DB751}" presName="parentLin" presStyleCnt="0"/>
      <dgm:spPr/>
    </dgm:pt>
    <dgm:pt modelId="{47D6CB3C-C2AA-4E3D-8069-6DEFDB15BFC9}" type="pres">
      <dgm:prSet presAssocID="{26183C2B-7A5D-4AF9-904F-36A7BD2DB75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611E00F1-B800-4AFA-AC76-FEAD546F7C18}" type="pres">
      <dgm:prSet presAssocID="{26183C2B-7A5D-4AF9-904F-36A7BD2DB751}" presName="parentText" presStyleLbl="node1" presStyleIdx="0" presStyleCnt="5" custScaleX="1224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743D12-A67E-4EFC-94FD-9444DC9ECC71}" type="pres">
      <dgm:prSet presAssocID="{26183C2B-7A5D-4AF9-904F-36A7BD2DB751}" presName="negativeSpace" presStyleCnt="0"/>
      <dgm:spPr/>
    </dgm:pt>
    <dgm:pt modelId="{61409E06-FD4A-4ED4-ABB8-ABAEEBFD5E9F}" type="pres">
      <dgm:prSet presAssocID="{26183C2B-7A5D-4AF9-904F-36A7BD2DB751}" presName="childText" presStyleLbl="conFgAcc1" presStyleIdx="0" presStyleCnt="5">
        <dgm:presLayoutVars>
          <dgm:bulletEnabled val="1"/>
        </dgm:presLayoutVars>
      </dgm:prSet>
      <dgm:spPr/>
    </dgm:pt>
    <dgm:pt modelId="{05D4B37E-B408-418F-94FF-003E4A36BA2A}" type="pres">
      <dgm:prSet presAssocID="{F419164A-C180-434D-BF79-AE73DA62DCE8}" presName="spaceBetweenRectangles" presStyleCnt="0"/>
      <dgm:spPr/>
    </dgm:pt>
    <dgm:pt modelId="{9441ABB5-D1D1-4350-8F13-A6F01E33899C}" type="pres">
      <dgm:prSet presAssocID="{623269E9-A64B-47C5-981F-8CAA6BAED960}" presName="parentLin" presStyleCnt="0"/>
      <dgm:spPr/>
    </dgm:pt>
    <dgm:pt modelId="{B773B0AC-597A-4EDD-A40D-9FFF45C938FF}" type="pres">
      <dgm:prSet presAssocID="{623269E9-A64B-47C5-981F-8CAA6BAED96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1B16BD1-3497-4529-A2A5-5DF1158CA3A7}" type="pres">
      <dgm:prSet presAssocID="{623269E9-A64B-47C5-981F-8CAA6BAED960}" presName="parentText" presStyleLbl="node1" presStyleIdx="1" presStyleCnt="5" custScaleX="1235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D592E1-898F-4F09-BF20-DCD1856475A4}" type="pres">
      <dgm:prSet presAssocID="{623269E9-A64B-47C5-981F-8CAA6BAED960}" presName="negativeSpace" presStyleCnt="0"/>
      <dgm:spPr/>
    </dgm:pt>
    <dgm:pt modelId="{EDEB1AAC-ABF6-4A2F-9447-5C28D45BBAAB}" type="pres">
      <dgm:prSet presAssocID="{623269E9-A64B-47C5-981F-8CAA6BAED960}" presName="childText" presStyleLbl="conFgAcc1" presStyleIdx="1" presStyleCnt="5">
        <dgm:presLayoutVars>
          <dgm:bulletEnabled val="1"/>
        </dgm:presLayoutVars>
      </dgm:prSet>
      <dgm:spPr/>
    </dgm:pt>
    <dgm:pt modelId="{7C59DAFA-41A8-41D5-8AA0-67242B5BB4C9}" type="pres">
      <dgm:prSet presAssocID="{0CF7E1B7-2B1E-4624-B148-96C5344742B3}" presName="spaceBetweenRectangles" presStyleCnt="0"/>
      <dgm:spPr/>
    </dgm:pt>
    <dgm:pt modelId="{E49DD422-C3FE-4F90-8BFE-6DFB34E59486}" type="pres">
      <dgm:prSet presAssocID="{53E2E8A5-93D8-4DED-8BF7-BAA2654045F9}" presName="parentLin" presStyleCnt="0"/>
      <dgm:spPr/>
    </dgm:pt>
    <dgm:pt modelId="{338A9D14-E8F4-49BC-BB29-8176A28BBA8A}" type="pres">
      <dgm:prSet presAssocID="{53E2E8A5-93D8-4DED-8BF7-BAA2654045F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4F1CF2CC-65D3-4393-9DB5-9D3AF44B96D4}" type="pres">
      <dgm:prSet presAssocID="{53E2E8A5-93D8-4DED-8BF7-BAA2654045F9}" presName="parentText" presStyleLbl="node1" presStyleIdx="2" presStyleCnt="5" custScaleX="1255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5FE91-8C4B-4E57-8C42-3FC647368FA1}" type="pres">
      <dgm:prSet presAssocID="{53E2E8A5-93D8-4DED-8BF7-BAA2654045F9}" presName="negativeSpace" presStyleCnt="0"/>
      <dgm:spPr/>
    </dgm:pt>
    <dgm:pt modelId="{870E78DB-5A01-497C-A443-3C70771D1BAF}" type="pres">
      <dgm:prSet presAssocID="{53E2E8A5-93D8-4DED-8BF7-BAA2654045F9}" presName="childText" presStyleLbl="conFgAcc1" presStyleIdx="2" presStyleCnt="5">
        <dgm:presLayoutVars>
          <dgm:bulletEnabled val="1"/>
        </dgm:presLayoutVars>
      </dgm:prSet>
      <dgm:spPr/>
    </dgm:pt>
    <dgm:pt modelId="{A29E6B07-B6D3-4EA1-B025-CDD114F84BF5}" type="pres">
      <dgm:prSet presAssocID="{A3AF1E0B-404E-4BB8-BED4-C80806035707}" presName="spaceBetweenRectangles" presStyleCnt="0"/>
      <dgm:spPr/>
    </dgm:pt>
    <dgm:pt modelId="{8F157F37-246C-4A0E-BFD9-BAF0E13BCF9D}" type="pres">
      <dgm:prSet presAssocID="{D79FC132-D09E-428D-BF1F-DE1DFDE9F666}" presName="parentLin" presStyleCnt="0"/>
      <dgm:spPr/>
    </dgm:pt>
    <dgm:pt modelId="{E1FB7781-4933-4C99-8C95-9BBA114E4E6A}" type="pres">
      <dgm:prSet presAssocID="{D79FC132-D09E-428D-BF1F-DE1DFDE9F666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38275FAC-7510-4D9E-A746-607B52A266A3}" type="pres">
      <dgm:prSet presAssocID="{D79FC132-D09E-428D-BF1F-DE1DFDE9F666}" presName="parentText" presStyleLbl="node1" presStyleIdx="3" presStyleCnt="5" custScaleX="1248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35C7FD-0C97-4B11-B317-41198BF57E57}" type="pres">
      <dgm:prSet presAssocID="{D79FC132-D09E-428D-BF1F-DE1DFDE9F666}" presName="negativeSpace" presStyleCnt="0"/>
      <dgm:spPr/>
    </dgm:pt>
    <dgm:pt modelId="{3E1B4893-CBB1-470E-B908-10982A400C62}" type="pres">
      <dgm:prSet presAssocID="{D79FC132-D09E-428D-BF1F-DE1DFDE9F666}" presName="childText" presStyleLbl="conFgAcc1" presStyleIdx="3" presStyleCnt="5">
        <dgm:presLayoutVars>
          <dgm:bulletEnabled val="1"/>
        </dgm:presLayoutVars>
      </dgm:prSet>
      <dgm:spPr/>
    </dgm:pt>
    <dgm:pt modelId="{29C996C7-E13A-49DE-9148-143FAFAB429A}" type="pres">
      <dgm:prSet presAssocID="{05B740F9-A804-41EB-8086-6C19C9418735}" presName="spaceBetweenRectangles" presStyleCnt="0"/>
      <dgm:spPr/>
    </dgm:pt>
    <dgm:pt modelId="{3BC3198B-171A-460F-AC64-9A853146161E}" type="pres">
      <dgm:prSet presAssocID="{9394B65F-2FA4-4FF3-A728-148CD7423E68}" presName="parentLin" presStyleCnt="0"/>
      <dgm:spPr/>
    </dgm:pt>
    <dgm:pt modelId="{A0302073-A67B-4AA3-BD0D-F73195D5F7BE}" type="pres">
      <dgm:prSet presAssocID="{9394B65F-2FA4-4FF3-A728-148CD7423E68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EBB3C2B-6C0E-4AEB-806A-A354109CD340}" type="pres">
      <dgm:prSet presAssocID="{9394B65F-2FA4-4FF3-A728-148CD7423E68}" presName="parentText" presStyleLbl="node1" presStyleIdx="4" presStyleCnt="5" custScaleX="1241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D1D8BC-7F8E-4DE2-AE3B-B54D0AAFCFAF}" type="pres">
      <dgm:prSet presAssocID="{9394B65F-2FA4-4FF3-A728-148CD7423E68}" presName="negativeSpace" presStyleCnt="0"/>
      <dgm:spPr/>
    </dgm:pt>
    <dgm:pt modelId="{0C1A39D0-5F26-4B05-ADBA-454090DFC228}" type="pres">
      <dgm:prSet presAssocID="{9394B65F-2FA4-4FF3-A728-148CD7423E6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53EB692-DE3C-46AB-BDC3-72AA041FE298}" srcId="{F2140057-1E67-44CF-87C3-7CCAF87F6F37}" destId="{623269E9-A64B-47C5-981F-8CAA6BAED960}" srcOrd="1" destOrd="0" parTransId="{4F9E3723-214E-4D3E-A1CC-A3E87018791B}" sibTransId="{0CF7E1B7-2B1E-4624-B148-96C5344742B3}"/>
    <dgm:cxn modelId="{F644EFA1-AD73-49EC-8240-870E515D0A9D}" type="presOf" srcId="{D79FC132-D09E-428D-BF1F-DE1DFDE9F666}" destId="{38275FAC-7510-4D9E-A746-607B52A266A3}" srcOrd="1" destOrd="0" presId="urn:microsoft.com/office/officeart/2005/8/layout/list1"/>
    <dgm:cxn modelId="{4A0AEE34-2FEF-4020-A790-92D346D19DFC}" type="presOf" srcId="{53E2E8A5-93D8-4DED-8BF7-BAA2654045F9}" destId="{338A9D14-E8F4-49BC-BB29-8176A28BBA8A}" srcOrd="0" destOrd="0" presId="urn:microsoft.com/office/officeart/2005/8/layout/list1"/>
    <dgm:cxn modelId="{FB7AE1B2-E7C1-42AF-9C6F-8A2948AF140C}" type="presOf" srcId="{26183C2B-7A5D-4AF9-904F-36A7BD2DB751}" destId="{611E00F1-B800-4AFA-AC76-FEAD546F7C18}" srcOrd="1" destOrd="0" presId="urn:microsoft.com/office/officeart/2005/8/layout/list1"/>
    <dgm:cxn modelId="{1D1ADE73-C38E-4512-B120-97BD27AD0EF6}" srcId="{F2140057-1E67-44CF-87C3-7CCAF87F6F37}" destId="{53E2E8A5-93D8-4DED-8BF7-BAA2654045F9}" srcOrd="2" destOrd="0" parTransId="{02C6EB25-3DAA-40B3-907F-FF9C4A1EF6E0}" sibTransId="{A3AF1E0B-404E-4BB8-BED4-C80806035707}"/>
    <dgm:cxn modelId="{2E1BA5B3-D157-4E28-8DD9-73AD40E77B69}" type="presOf" srcId="{9394B65F-2FA4-4FF3-A728-148CD7423E68}" destId="{BEBB3C2B-6C0E-4AEB-806A-A354109CD340}" srcOrd="1" destOrd="0" presId="urn:microsoft.com/office/officeart/2005/8/layout/list1"/>
    <dgm:cxn modelId="{AF41AD01-A7E3-4DF8-987C-09AA3B330360}" srcId="{F2140057-1E67-44CF-87C3-7CCAF87F6F37}" destId="{D79FC132-D09E-428D-BF1F-DE1DFDE9F666}" srcOrd="3" destOrd="0" parTransId="{306C4D88-A1D4-4A03-9C87-F62F010F73A2}" sibTransId="{05B740F9-A804-41EB-8086-6C19C9418735}"/>
    <dgm:cxn modelId="{4EA2E213-8620-4438-B5DB-68534151E77D}" type="presOf" srcId="{26183C2B-7A5D-4AF9-904F-36A7BD2DB751}" destId="{47D6CB3C-C2AA-4E3D-8069-6DEFDB15BFC9}" srcOrd="0" destOrd="0" presId="urn:microsoft.com/office/officeart/2005/8/layout/list1"/>
    <dgm:cxn modelId="{58BB3B35-46D1-453A-B4D9-6CF7492A1A4F}" type="presOf" srcId="{F2140057-1E67-44CF-87C3-7CCAF87F6F37}" destId="{DAFD8170-14FE-4537-A545-A0A1DBF1D9C3}" srcOrd="0" destOrd="0" presId="urn:microsoft.com/office/officeart/2005/8/layout/list1"/>
    <dgm:cxn modelId="{7825C00F-7516-4A41-9796-C147D6EA273F}" type="presOf" srcId="{9394B65F-2FA4-4FF3-A728-148CD7423E68}" destId="{A0302073-A67B-4AA3-BD0D-F73195D5F7BE}" srcOrd="0" destOrd="0" presId="urn:microsoft.com/office/officeart/2005/8/layout/list1"/>
    <dgm:cxn modelId="{28ED88E2-3DF3-4925-9075-6BDF116DE016}" type="presOf" srcId="{53E2E8A5-93D8-4DED-8BF7-BAA2654045F9}" destId="{4F1CF2CC-65D3-4393-9DB5-9D3AF44B96D4}" srcOrd="1" destOrd="0" presId="urn:microsoft.com/office/officeart/2005/8/layout/list1"/>
    <dgm:cxn modelId="{5B215919-594D-4B6D-BFEC-B7BDC8B13183}" type="presOf" srcId="{D79FC132-D09E-428D-BF1F-DE1DFDE9F666}" destId="{E1FB7781-4933-4C99-8C95-9BBA114E4E6A}" srcOrd="0" destOrd="0" presId="urn:microsoft.com/office/officeart/2005/8/layout/list1"/>
    <dgm:cxn modelId="{14AB0674-947A-4793-B78B-6D7901EAEC0D}" srcId="{F2140057-1E67-44CF-87C3-7CCAF87F6F37}" destId="{9394B65F-2FA4-4FF3-A728-148CD7423E68}" srcOrd="4" destOrd="0" parTransId="{24D0E670-2683-4536-B681-B0FEB3D98BE5}" sibTransId="{D3CF0DEB-DEFF-4FA4-A0D7-181A317A735E}"/>
    <dgm:cxn modelId="{35FC7D24-E402-439C-B63B-7043C69C553A}" type="presOf" srcId="{623269E9-A64B-47C5-981F-8CAA6BAED960}" destId="{B773B0AC-597A-4EDD-A40D-9FFF45C938FF}" srcOrd="0" destOrd="0" presId="urn:microsoft.com/office/officeart/2005/8/layout/list1"/>
    <dgm:cxn modelId="{802DD60C-FA56-47A8-B66D-0EB0607CB667}" type="presOf" srcId="{623269E9-A64B-47C5-981F-8CAA6BAED960}" destId="{81B16BD1-3497-4529-A2A5-5DF1158CA3A7}" srcOrd="1" destOrd="0" presId="urn:microsoft.com/office/officeart/2005/8/layout/list1"/>
    <dgm:cxn modelId="{0693384F-4B25-4DBB-BBF4-7C30E1659BD2}" srcId="{F2140057-1E67-44CF-87C3-7CCAF87F6F37}" destId="{26183C2B-7A5D-4AF9-904F-36A7BD2DB751}" srcOrd="0" destOrd="0" parTransId="{3F74BABA-B214-4B3B-B804-B7C3C652019E}" sibTransId="{F419164A-C180-434D-BF79-AE73DA62DCE8}"/>
    <dgm:cxn modelId="{B3570FC0-3DD0-43AB-9B08-32D9CB63282D}" type="presParOf" srcId="{DAFD8170-14FE-4537-A545-A0A1DBF1D9C3}" destId="{FCE36329-0F30-44CB-99D1-FB43E2C6F493}" srcOrd="0" destOrd="0" presId="urn:microsoft.com/office/officeart/2005/8/layout/list1"/>
    <dgm:cxn modelId="{C37DA1B4-56AF-49C1-9E72-F2B42A1455C0}" type="presParOf" srcId="{FCE36329-0F30-44CB-99D1-FB43E2C6F493}" destId="{47D6CB3C-C2AA-4E3D-8069-6DEFDB15BFC9}" srcOrd="0" destOrd="0" presId="urn:microsoft.com/office/officeart/2005/8/layout/list1"/>
    <dgm:cxn modelId="{77EF93A5-7C23-4844-B8BD-97D38731DFA6}" type="presParOf" srcId="{FCE36329-0F30-44CB-99D1-FB43E2C6F493}" destId="{611E00F1-B800-4AFA-AC76-FEAD546F7C18}" srcOrd="1" destOrd="0" presId="urn:microsoft.com/office/officeart/2005/8/layout/list1"/>
    <dgm:cxn modelId="{11AA3D59-880D-4E8C-8883-8E92138CAA74}" type="presParOf" srcId="{DAFD8170-14FE-4537-A545-A0A1DBF1D9C3}" destId="{15743D12-A67E-4EFC-94FD-9444DC9ECC71}" srcOrd="1" destOrd="0" presId="urn:microsoft.com/office/officeart/2005/8/layout/list1"/>
    <dgm:cxn modelId="{A112B6D8-3618-4358-85E1-4AD7B34224C6}" type="presParOf" srcId="{DAFD8170-14FE-4537-A545-A0A1DBF1D9C3}" destId="{61409E06-FD4A-4ED4-ABB8-ABAEEBFD5E9F}" srcOrd="2" destOrd="0" presId="urn:microsoft.com/office/officeart/2005/8/layout/list1"/>
    <dgm:cxn modelId="{501357E3-28B6-41D5-BFAB-FD597469B46C}" type="presParOf" srcId="{DAFD8170-14FE-4537-A545-A0A1DBF1D9C3}" destId="{05D4B37E-B408-418F-94FF-003E4A36BA2A}" srcOrd="3" destOrd="0" presId="urn:microsoft.com/office/officeart/2005/8/layout/list1"/>
    <dgm:cxn modelId="{52B94A00-6B48-48DF-976F-2C90B4E8FA91}" type="presParOf" srcId="{DAFD8170-14FE-4537-A545-A0A1DBF1D9C3}" destId="{9441ABB5-D1D1-4350-8F13-A6F01E33899C}" srcOrd="4" destOrd="0" presId="urn:microsoft.com/office/officeart/2005/8/layout/list1"/>
    <dgm:cxn modelId="{E6341C69-6F44-4293-A54F-296FCDCBEA62}" type="presParOf" srcId="{9441ABB5-D1D1-4350-8F13-A6F01E33899C}" destId="{B773B0AC-597A-4EDD-A40D-9FFF45C938FF}" srcOrd="0" destOrd="0" presId="urn:microsoft.com/office/officeart/2005/8/layout/list1"/>
    <dgm:cxn modelId="{D0F6359B-9E88-4800-8924-40BF10FA58E6}" type="presParOf" srcId="{9441ABB5-D1D1-4350-8F13-A6F01E33899C}" destId="{81B16BD1-3497-4529-A2A5-5DF1158CA3A7}" srcOrd="1" destOrd="0" presId="urn:microsoft.com/office/officeart/2005/8/layout/list1"/>
    <dgm:cxn modelId="{DACAE955-D2D4-4D15-A1C7-63CA1AE3133C}" type="presParOf" srcId="{DAFD8170-14FE-4537-A545-A0A1DBF1D9C3}" destId="{D4D592E1-898F-4F09-BF20-DCD1856475A4}" srcOrd="5" destOrd="0" presId="urn:microsoft.com/office/officeart/2005/8/layout/list1"/>
    <dgm:cxn modelId="{BAC6AEE0-294D-4450-A8AC-73E717D7376B}" type="presParOf" srcId="{DAFD8170-14FE-4537-A545-A0A1DBF1D9C3}" destId="{EDEB1AAC-ABF6-4A2F-9447-5C28D45BBAAB}" srcOrd="6" destOrd="0" presId="urn:microsoft.com/office/officeart/2005/8/layout/list1"/>
    <dgm:cxn modelId="{2BA84C00-D079-46EE-84C0-D824F506651F}" type="presParOf" srcId="{DAFD8170-14FE-4537-A545-A0A1DBF1D9C3}" destId="{7C59DAFA-41A8-41D5-8AA0-67242B5BB4C9}" srcOrd="7" destOrd="0" presId="urn:microsoft.com/office/officeart/2005/8/layout/list1"/>
    <dgm:cxn modelId="{43050C22-69A7-4B30-B036-A557D0385130}" type="presParOf" srcId="{DAFD8170-14FE-4537-A545-A0A1DBF1D9C3}" destId="{E49DD422-C3FE-4F90-8BFE-6DFB34E59486}" srcOrd="8" destOrd="0" presId="urn:microsoft.com/office/officeart/2005/8/layout/list1"/>
    <dgm:cxn modelId="{FD97BBEF-91D4-47F2-9F67-4A8064ACFE98}" type="presParOf" srcId="{E49DD422-C3FE-4F90-8BFE-6DFB34E59486}" destId="{338A9D14-E8F4-49BC-BB29-8176A28BBA8A}" srcOrd="0" destOrd="0" presId="urn:microsoft.com/office/officeart/2005/8/layout/list1"/>
    <dgm:cxn modelId="{98C9CB20-98FC-4E32-8402-7CCCFBB7A260}" type="presParOf" srcId="{E49DD422-C3FE-4F90-8BFE-6DFB34E59486}" destId="{4F1CF2CC-65D3-4393-9DB5-9D3AF44B96D4}" srcOrd="1" destOrd="0" presId="urn:microsoft.com/office/officeart/2005/8/layout/list1"/>
    <dgm:cxn modelId="{730076FA-3E0E-4DC8-8737-8A75A88B90C8}" type="presParOf" srcId="{DAFD8170-14FE-4537-A545-A0A1DBF1D9C3}" destId="{8935FE91-8C4B-4E57-8C42-3FC647368FA1}" srcOrd="9" destOrd="0" presId="urn:microsoft.com/office/officeart/2005/8/layout/list1"/>
    <dgm:cxn modelId="{4A67E571-FB46-4051-A232-0C686C14002A}" type="presParOf" srcId="{DAFD8170-14FE-4537-A545-A0A1DBF1D9C3}" destId="{870E78DB-5A01-497C-A443-3C70771D1BAF}" srcOrd="10" destOrd="0" presId="urn:microsoft.com/office/officeart/2005/8/layout/list1"/>
    <dgm:cxn modelId="{528D2322-BA5D-4B34-AEFF-1DE5FDF7C959}" type="presParOf" srcId="{DAFD8170-14FE-4537-A545-A0A1DBF1D9C3}" destId="{A29E6B07-B6D3-4EA1-B025-CDD114F84BF5}" srcOrd="11" destOrd="0" presId="urn:microsoft.com/office/officeart/2005/8/layout/list1"/>
    <dgm:cxn modelId="{D588DAE0-ADA1-43F6-80D8-29270E985BF5}" type="presParOf" srcId="{DAFD8170-14FE-4537-A545-A0A1DBF1D9C3}" destId="{8F157F37-246C-4A0E-BFD9-BAF0E13BCF9D}" srcOrd="12" destOrd="0" presId="urn:microsoft.com/office/officeart/2005/8/layout/list1"/>
    <dgm:cxn modelId="{96AC5BC4-9DBF-4C78-B252-9F79F76E842D}" type="presParOf" srcId="{8F157F37-246C-4A0E-BFD9-BAF0E13BCF9D}" destId="{E1FB7781-4933-4C99-8C95-9BBA114E4E6A}" srcOrd="0" destOrd="0" presId="urn:microsoft.com/office/officeart/2005/8/layout/list1"/>
    <dgm:cxn modelId="{28A89161-E655-48AA-A319-D385186D4903}" type="presParOf" srcId="{8F157F37-246C-4A0E-BFD9-BAF0E13BCF9D}" destId="{38275FAC-7510-4D9E-A746-607B52A266A3}" srcOrd="1" destOrd="0" presId="urn:microsoft.com/office/officeart/2005/8/layout/list1"/>
    <dgm:cxn modelId="{DB8E8369-01E4-4D6C-9158-F25A434EAF5B}" type="presParOf" srcId="{DAFD8170-14FE-4537-A545-A0A1DBF1D9C3}" destId="{1935C7FD-0C97-4B11-B317-41198BF57E57}" srcOrd="13" destOrd="0" presId="urn:microsoft.com/office/officeart/2005/8/layout/list1"/>
    <dgm:cxn modelId="{5F760793-7D5F-44A3-BBFA-9F80FC73EDD6}" type="presParOf" srcId="{DAFD8170-14FE-4537-A545-A0A1DBF1D9C3}" destId="{3E1B4893-CBB1-470E-B908-10982A400C62}" srcOrd="14" destOrd="0" presId="urn:microsoft.com/office/officeart/2005/8/layout/list1"/>
    <dgm:cxn modelId="{D22D2491-4481-4C14-96D9-2FA5F421A91E}" type="presParOf" srcId="{DAFD8170-14FE-4537-A545-A0A1DBF1D9C3}" destId="{29C996C7-E13A-49DE-9148-143FAFAB429A}" srcOrd="15" destOrd="0" presId="urn:microsoft.com/office/officeart/2005/8/layout/list1"/>
    <dgm:cxn modelId="{866440D2-4D23-44DB-9F27-50FF45C271CD}" type="presParOf" srcId="{DAFD8170-14FE-4537-A545-A0A1DBF1D9C3}" destId="{3BC3198B-171A-460F-AC64-9A853146161E}" srcOrd="16" destOrd="0" presId="urn:microsoft.com/office/officeart/2005/8/layout/list1"/>
    <dgm:cxn modelId="{A1463592-A6EC-4468-9FB2-00FFE76B5B7A}" type="presParOf" srcId="{3BC3198B-171A-460F-AC64-9A853146161E}" destId="{A0302073-A67B-4AA3-BD0D-F73195D5F7BE}" srcOrd="0" destOrd="0" presId="urn:microsoft.com/office/officeart/2005/8/layout/list1"/>
    <dgm:cxn modelId="{F9BDDC0A-1E35-4786-844D-C54B266278F9}" type="presParOf" srcId="{3BC3198B-171A-460F-AC64-9A853146161E}" destId="{BEBB3C2B-6C0E-4AEB-806A-A354109CD340}" srcOrd="1" destOrd="0" presId="urn:microsoft.com/office/officeart/2005/8/layout/list1"/>
    <dgm:cxn modelId="{705A1A90-B397-443C-A769-31E86475990F}" type="presParOf" srcId="{DAFD8170-14FE-4537-A545-A0A1DBF1D9C3}" destId="{98D1D8BC-7F8E-4DE2-AE3B-B54D0AAFCFAF}" srcOrd="17" destOrd="0" presId="urn:microsoft.com/office/officeart/2005/8/layout/list1"/>
    <dgm:cxn modelId="{1EB44C6A-1A93-4DCF-84D1-304248858346}" type="presParOf" srcId="{DAFD8170-14FE-4537-A545-A0A1DBF1D9C3}" destId="{0C1A39D0-5F26-4B05-ADBA-454090DFC22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2807C9-366F-4B1C-AEB0-2BAA3AAD949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46128C-478E-4C0B-B077-19E1667EF196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Получен сертификат от Международного общества генетики животных (</a:t>
          </a:r>
          <a:r>
            <a:rPr lang="ru-RU" sz="1600" dirty="0" err="1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International</a:t>
          </a:r>
          <a:r>
            <a: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Society</a:t>
          </a:r>
          <a:r>
            <a: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for</a:t>
          </a:r>
          <a:r>
            <a: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Animal</a:t>
          </a:r>
          <a:r>
            <a: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600" dirty="0" err="1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Genetics</a:t>
          </a:r>
          <a:r>
            <a: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(ISAG)), подтверждающий 1 ранг лаборатории, который говорит о том, что лаборатория проводит </a:t>
          </a:r>
          <a:r>
            <a:rPr lang="ru-RU" sz="1600" dirty="0" err="1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генотипирование</a:t>
          </a:r>
          <a:r>
            <a: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КРС с 98-100% точностью</a:t>
          </a:r>
          <a:endParaRPr lang="ru-RU" sz="1600" dirty="0"/>
        </a:p>
      </dgm:t>
    </dgm:pt>
    <dgm:pt modelId="{8773E135-284A-47AF-B95E-4AF0355E52BA}" type="parTrans" cxnId="{3003C74F-B46B-47E0-8739-A0B1BC3324AE}">
      <dgm:prSet/>
      <dgm:spPr/>
      <dgm:t>
        <a:bodyPr/>
        <a:lstStyle/>
        <a:p>
          <a:endParaRPr lang="ru-RU" sz="1600"/>
        </a:p>
      </dgm:t>
    </dgm:pt>
    <dgm:pt modelId="{2AABAD58-4D59-40AA-8380-83B6BB787C0E}" type="sibTrans" cxnId="{3003C74F-B46B-47E0-8739-A0B1BC3324AE}">
      <dgm:prSet/>
      <dgm:spPr/>
      <dgm:t>
        <a:bodyPr/>
        <a:lstStyle/>
        <a:p>
          <a:endParaRPr lang="ru-RU" sz="1600"/>
        </a:p>
      </dgm:t>
    </dgm:pt>
    <dgm:pt modelId="{BEF56D1F-EB84-4998-B6BE-5F71293815E1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Получена аккредитация ГОСТ ИСО/МЭК 17025-2019 «Общие требования к компетенции испытательных и калибровочных лабораторий» № KZ.T.09.0147 от 23 января 2017 года на оказание услуги по </a:t>
          </a:r>
          <a:r>
            <a:rPr lang="ru-RU" sz="1600" dirty="0" err="1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генотипированию</a:t>
          </a:r>
          <a:r>
            <a: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сельскохозяйственных животных</a:t>
          </a:r>
          <a:endParaRPr lang="ru-RU" sz="1600" dirty="0"/>
        </a:p>
      </dgm:t>
    </dgm:pt>
    <dgm:pt modelId="{A4D6880E-34D0-4BC8-9CC8-FF0B7AB85CED}" type="parTrans" cxnId="{7B104F95-3963-4E36-A0FD-6497E85DA13B}">
      <dgm:prSet/>
      <dgm:spPr/>
      <dgm:t>
        <a:bodyPr/>
        <a:lstStyle/>
        <a:p>
          <a:endParaRPr lang="ru-RU" sz="1600"/>
        </a:p>
      </dgm:t>
    </dgm:pt>
    <dgm:pt modelId="{FB5EC4F4-1D59-4577-93E6-A4B4649260FB}" type="sibTrans" cxnId="{7B104F95-3963-4E36-A0FD-6497E85DA13B}">
      <dgm:prSet/>
      <dgm:spPr/>
      <dgm:t>
        <a:bodyPr/>
        <a:lstStyle/>
        <a:p>
          <a:endParaRPr lang="ru-RU" sz="1600"/>
        </a:p>
      </dgm:t>
    </dgm:pt>
    <dgm:pt modelId="{BBFA058F-FA3D-41C4-B9B6-BE51ACE28B1D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Подано 5 проектов для участия в конкурсе на </a:t>
          </a:r>
          <a:r>
            <a:rPr lang="ru-RU" sz="1600" dirty="0" err="1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грантовое</a:t>
          </a:r>
          <a:r>
            <a: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финансирование молодых ученых по научным и (или) научно-техническим проектам на 2022-2024 годы и 1 проект на конкурс по коммерциализации</a:t>
          </a:r>
          <a:endParaRPr lang="ru-RU" sz="1600" dirty="0"/>
        </a:p>
      </dgm:t>
    </dgm:pt>
    <dgm:pt modelId="{FD984471-2C67-4BB9-B0EE-E1082C0C2421}" type="parTrans" cxnId="{1D11B8CB-9362-4885-88CC-BB6623721BA4}">
      <dgm:prSet/>
      <dgm:spPr/>
      <dgm:t>
        <a:bodyPr/>
        <a:lstStyle/>
        <a:p>
          <a:endParaRPr lang="ru-RU" sz="1600"/>
        </a:p>
      </dgm:t>
    </dgm:pt>
    <dgm:pt modelId="{E4470537-1706-49E1-A3CF-AC5610AA40EA}" type="sibTrans" cxnId="{1D11B8CB-9362-4885-88CC-BB6623721BA4}">
      <dgm:prSet/>
      <dgm:spPr/>
      <dgm:t>
        <a:bodyPr/>
        <a:lstStyle/>
        <a:p>
          <a:endParaRPr lang="ru-RU" sz="1600"/>
        </a:p>
      </dgm:t>
    </dgm:pt>
    <dgm:pt modelId="{9A5B873A-12D3-4D26-9B74-0B2605A03209}" type="pres">
      <dgm:prSet presAssocID="{B22807C9-366F-4B1C-AEB0-2BAA3AAD949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FB8427-A086-45D9-BBF7-AA6C95FEC4A9}" type="pres">
      <dgm:prSet presAssocID="{2946128C-478E-4C0B-B077-19E1667EF196}" presName="parentLin" presStyleCnt="0"/>
      <dgm:spPr/>
    </dgm:pt>
    <dgm:pt modelId="{741E99AD-C5FB-4BD4-B11D-0606E85214A4}" type="pres">
      <dgm:prSet presAssocID="{2946128C-478E-4C0B-B077-19E1667EF19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D1C0608-7CB2-4DCC-B8FD-317714437007}" type="pres">
      <dgm:prSet presAssocID="{2946128C-478E-4C0B-B077-19E1667EF196}" presName="parentText" presStyleLbl="node1" presStyleIdx="0" presStyleCnt="3" custScaleX="1195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1D7EF-1A74-4CF5-BD18-946EAE9E2307}" type="pres">
      <dgm:prSet presAssocID="{2946128C-478E-4C0B-B077-19E1667EF196}" presName="negativeSpace" presStyleCnt="0"/>
      <dgm:spPr/>
    </dgm:pt>
    <dgm:pt modelId="{283588B9-B3AA-496D-A607-6525C5215F28}" type="pres">
      <dgm:prSet presAssocID="{2946128C-478E-4C0B-B077-19E1667EF196}" presName="childText" presStyleLbl="conFgAcc1" presStyleIdx="0" presStyleCnt="3">
        <dgm:presLayoutVars>
          <dgm:bulletEnabled val="1"/>
        </dgm:presLayoutVars>
      </dgm:prSet>
      <dgm:spPr/>
    </dgm:pt>
    <dgm:pt modelId="{AA783355-2F71-4281-ACDA-290F501B2329}" type="pres">
      <dgm:prSet presAssocID="{2AABAD58-4D59-40AA-8380-83B6BB787C0E}" presName="spaceBetweenRectangles" presStyleCnt="0"/>
      <dgm:spPr/>
    </dgm:pt>
    <dgm:pt modelId="{1786806E-6280-411D-8810-780DED717285}" type="pres">
      <dgm:prSet presAssocID="{BEF56D1F-EB84-4998-B6BE-5F71293815E1}" presName="parentLin" presStyleCnt="0"/>
      <dgm:spPr/>
    </dgm:pt>
    <dgm:pt modelId="{C1A39536-6E6C-4E7E-BA93-B0069A78249C}" type="pres">
      <dgm:prSet presAssocID="{BEF56D1F-EB84-4998-B6BE-5F71293815E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9C6CA2B-637B-4518-A6BE-2B09CC7DF655}" type="pres">
      <dgm:prSet presAssocID="{BEF56D1F-EB84-4998-B6BE-5F71293815E1}" presName="parentText" presStyleLbl="node1" presStyleIdx="1" presStyleCnt="3" custScaleX="1203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43C721-7380-4568-AA9B-26FFF1DA26FE}" type="pres">
      <dgm:prSet presAssocID="{BEF56D1F-EB84-4998-B6BE-5F71293815E1}" presName="negativeSpace" presStyleCnt="0"/>
      <dgm:spPr/>
    </dgm:pt>
    <dgm:pt modelId="{D7D6743F-A98E-40D3-818E-105C188D015B}" type="pres">
      <dgm:prSet presAssocID="{BEF56D1F-EB84-4998-B6BE-5F71293815E1}" presName="childText" presStyleLbl="conFgAcc1" presStyleIdx="1" presStyleCnt="3">
        <dgm:presLayoutVars>
          <dgm:bulletEnabled val="1"/>
        </dgm:presLayoutVars>
      </dgm:prSet>
      <dgm:spPr/>
    </dgm:pt>
    <dgm:pt modelId="{0597A1DC-3F5F-42EB-9EE9-0BB14847CFCF}" type="pres">
      <dgm:prSet presAssocID="{FB5EC4F4-1D59-4577-93E6-A4B4649260FB}" presName="spaceBetweenRectangles" presStyleCnt="0"/>
      <dgm:spPr/>
    </dgm:pt>
    <dgm:pt modelId="{DFDDAA7F-8CFB-4555-89D4-7296C7CB55D7}" type="pres">
      <dgm:prSet presAssocID="{BBFA058F-FA3D-41C4-B9B6-BE51ACE28B1D}" presName="parentLin" presStyleCnt="0"/>
      <dgm:spPr/>
    </dgm:pt>
    <dgm:pt modelId="{451F3093-E37B-46BA-8BE5-5A0EB98D7C67}" type="pres">
      <dgm:prSet presAssocID="{BBFA058F-FA3D-41C4-B9B6-BE51ACE28B1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44E7BEB-BD4B-4A6E-A6C7-1B32F2832E21}" type="pres">
      <dgm:prSet presAssocID="{BBFA058F-FA3D-41C4-B9B6-BE51ACE28B1D}" presName="parentText" presStyleLbl="node1" presStyleIdx="2" presStyleCnt="3" custScaleX="1220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5D3AB7-9C47-4A16-BB84-773453422970}" type="pres">
      <dgm:prSet presAssocID="{BBFA058F-FA3D-41C4-B9B6-BE51ACE28B1D}" presName="negativeSpace" presStyleCnt="0"/>
      <dgm:spPr/>
    </dgm:pt>
    <dgm:pt modelId="{0E51C6B3-95F8-4F40-AD49-B3CAA4BBAA4D}" type="pres">
      <dgm:prSet presAssocID="{BBFA058F-FA3D-41C4-B9B6-BE51ACE28B1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E1370AE-3DA4-4DA3-BB35-9F7474FA179B}" type="presOf" srcId="{B22807C9-366F-4B1C-AEB0-2BAA3AAD949E}" destId="{9A5B873A-12D3-4D26-9B74-0B2605A03209}" srcOrd="0" destOrd="0" presId="urn:microsoft.com/office/officeart/2005/8/layout/list1"/>
    <dgm:cxn modelId="{A8D5CC8A-CB6B-42B2-8C31-530A2C0E8A02}" type="presOf" srcId="{BEF56D1F-EB84-4998-B6BE-5F71293815E1}" destId="{C1A39536-6E6C-4E7E-BA93-B0069A78249C}" srcOrd="0" destOrd="0" presId="urn:microsoft.com/office/officeart/2005/8/layout/list1"/>
    <dgm:cxn modelId="{1D11B8CB-9362-4885-88CC-BB6623721BA4}" srcId="{B22807C9-366F-4B1C-AEB0-2BAA3AAD949E}" destId="{BBFA058F-FA3D-41C4-B9B6-BE51ACE28B1D}" srcOrd="2" destOrd="0" parTransId="{FD984471-2C67-4BB9-B0EE-E1082C0C2421}" sibTransId="{E4470537-1706-49E1-A3CF-AC5610AA40EA}"/>
    <dgm:cxn modelId="{7B104F95-3963-4E36-A0FD-6497E85DA13B}" srcId="{B22807C9-366F-4B1C-AEB0-2BAA3AAD949E}" destId="{BEF56D1F-EB84-4998-B6BE-5F71293815E1}" srcOrd="1" destOrd="0" parTransId="{A4D6880E-34D0-4BC8-9CC8-FF0B7AB85CED}" sibTransId="{FB5EC4F4-1D59-4577-93E6-A4B4649260FB}"/>
    <dgm:cxn modelId="{9B2AF602-944F-4C98-90F9-FC5DE4032886}" type="presOf" srcId="{2946128C-478E-4C0B-B077-19E1667EF196}" destId="{741E99AD-C5FB-4BD4-B11D-0606E85214A4}" srcOrd="0" destOrd="0" presId="urn:microsoft.com/office/officeart/2005/8/layout/list1"/>
    <dgm:cxn modelId="{4D3B365B-55AB-4B72-BFA0-CF8B8022CA73}" type="presOf" srcId="{BBFA058F-FA3D-41C4-B9B6-BE51ACE28B1D}" destId="{644E7BEB-BD4B-4A6E-A6C7-1B32F2832E21}" srcOrd="1" destOrd="0" presId="urn:microsoft.com/office/officeart/2005/8/layout/list1"/>
    <dgm:cxn modelId="{7F302C57-A32D-43DC-8BAD-C3CC65180AAE}" type="presOf" srcId="{2946128C-478E-4C0B-B077-19E1667EF196}" destId="{2D1C0608-7CB2-4DCC-B8FD-317714437007}" srcOrd="1" destOrd="0" presId="urn:microsoft.com/office/officeart/2005/8/layout/list1"/>
    <dgm:cxn modelId="{579BD56B-59C3-4795-9054-BD528A405742}" type="presOf" srcId="{BEF56D1F-EB84-4998-B6BE-5F71293815E1}" destId="{39C6CA2B-637B-4518-A6BE-2B09CC7DF655}" srcOrd="1" destOrd="0" presId="urn:microsoft.com/office/officeart/2005/8/layout/list1"/>
    <dgm:cxn modelId="{3003C74F-B46B-47E0-8739-A0B1BC3324AE}" srcId="{B22807C9-366F-4B1C-AEB0-2BAA3AAD949E}" destId="{2946128C-478E-4C0B-B077-19E1667EF196}" srcOrd="0" destOrd="0" parTransId="{8773E135-284A-47AF-B95E-4AF0355E52BA}" sibTransId="{2AABAD58-4D59-40AA-8380-83B6BB787C0E}"/>
    <dgm:cxn modelId="{551F93CC-B489-4A54-94DD-A0CC7F60DACC}" type="presOf" srcId="{BBFA058F-FA3D-41C4-B9B6-BE51ACE28B1D}" destId="{451F3093-E37B-46BA-8BE5-5A0EB98D7C67}" srcOrd="0" destOrd="0" presId="urn:microsoft.com/office/officeart/2005/8/layout/list1"/>
    <dgm:cxn modelId="{A0511132-0644-4B52-BBA9-133FE3500F36}" type="presParOf" srcId="{9A5B873A-12D3-4D26-9B74-0B2605A03209}" destId="{9BFB8427-A086-45D9-BBF7-AA6C95FEC4A9}" srcOrd="0" destOrd="0" presId="urn:microsoft.com/office/officeart/2005/8/layout/list1"/>
    <dgm:cxn modelId="{24A73FC0-8F15-4ADB-8CB6-D5F39FBE2272}" type="presParOf" srcId="{9BFB8427-A086-45D9-BBF7-AA6C95FEC4A9}" destId="{741E99AD-C5FB-4BD4-B11D-0606E85214A4}" srcOrd="0" destOrd="0" presId="urn:microsoft.com/office/officeart/2005/8/layout/list1"/>
    <dgm:cxn modelId="{1C2ED9FF-FF8A-4F0D-964D-4E6DFBED4EA1}" type="presParOf" srcId="{9BFB8427-A086-45D9-BBF7-AA6C95FEC4A9}" destId="{2D1C0608-7CB2-4DCC-B8FD-317714437007}" srcOrd="1" destOrd="0" presId="urn:microsoft.com/office/officeart/2005/8/layout/list1"/>
    <dgm:cxn modelId="{0C53DE22-7BD9-4436-99B3-7E3443551546}" type="presParOf" srcId="{9A5B873A-12D3-4D26-9B74-0B2605A03209}" destId="{2C41D7EF-1A74-4CF5-BD18-946EAE9E2307}" srcOrd="1" destOrd="0" presId="urn:microsoft.com/office/officeart/2005/8/layout/list1"/>
    <dgm:cxn modelId="{98E782AD-ED18-41A5-ADF3-B7271D33C9B1}" type="presParOf" srcId="{9A5B873A-12D3-4D26-9B74-0B2605A03209}" destId="{283588B9-B3AA-496D-A607-6525C5215F28}" srcOrd="2" destOrd="0" presId="urn:microsoft.com/office/officeart/2005/8/layout/list1"/>
    <dgm:cxn modelId="{730680B9-D377-485E-B1F9-85F2980245A9}" type="presParOf" srcId="{9A5B873A-12D3-4D26-9B74-0B2605A03209}" destId="{AA783355-2F71-4281-ACDA-290F501B2329}" srcOrd="3" destOrd="0" presId="urn:microsoft.com/office/officeart/2005/8/layout/list1"/>
    <dgm:cxn modelId="{589091A7-85C3-4318-BF1D-2CDB5ACB5F82}" type="presParOf" srcId="{9A5B873A-12D3-4D26-9B74-0B2605A03209}" destId="{1786806E-6280-411D-8810-780DED717285}" srcOrd="4" destOrd="0" presId="urn:microsoft.com/office/officeart/2005/8/layout/list1"/>
    <dgm:cxn modelId="{2CD63EF9-2127-41EA-AEF6-C658D604F8CC}" type="presParOf" srcId="{1786806E-6280-411D-8810-780DED717285}" destId="{C1A39536-6E6C-4E7E-BA93-B0069A78249C}" srcOrd="0" destOrd="0" presId="urn:microsoft.com/office/officeart/2005/8/layout/list1"/>
    <dgm:cxn modelId="{436FA0FD-A55C-4FAC-A240-4A04E317011D}" type="presParOf" srcId="{1786806E-6280-411D-8810-780DED717285}" destId="{39C6CA2B-637B-4518-A6BE-2B09CC7DF655}" srcOrd="1" destOrd="0" presId="urn:microsoft.com/office/officeart/2005/8/layout/list1"/>
    <dgm:cxn modelId="{C964BE18-42E1-4681-8AA1-C0FA6FA669E8}" type="presParOf" srcId="{9A5B873A-12D3-4D26-9B74-0B2605A03209}" destId="{C043C721-7380-4568-AA9B-26FFF1DA26FE}" srcOrd="5" destOrd="0" presId="urn:microsoft.com/office/officeart/2005/8/layout/list1"/>
    <dgm:cxn modelId="{0770C30E-87BB-43D3-B044-FBCEBA1834E6}" type="presParOf" srcId="{9A5B873A-12D3-4D26-9B74-0B2605A03209}" destId="{D7D6743F-A98E-40D3-818E-105C188D015B}" srcOrd="6" destOrd="0" presId="urn:microsoft.com/office/officeart/2005/8/layout/list1"/>
    <dgm:cxn modelId="{4246221D-3A54-4100-A76E-53A2C6B1B84A}" type="presParOf" srcId="{9A5B873A-12D3-4D26-9B74-0B2605A03209}" destId="{0597A1DC-3F5F-42EB-9EE9-0BB14847CFCF}" srcOrd="7" destOrd="0" presId="urn:microsoft.com/office/officeart/2005/8/layout/list1"/>
    <dgm:cxn modelId="{64D1A15D-60D6-4A2B-82AF-B0251D29DE8B}" type="presParOf" srcId="{9A5B873A-12D3-4D26-9B74-0B2605A03209}" destId="{DFDDAA7F-8CFB-4555-89D4-7296C7CB55D7}" srcOrd="8" destOrd="0" presId="urn:microsoft.com/office/officeart/2005/8/layout/list1"/>
    <dgm:cxn modelId="{B7038CB8-AA6B-43A1-A51A-8717B2E8648C}" type="presParOf" srcId="{DFDDAA7F-8CFB-4555-89D4-7296C7CB55D7}" destId="{451F3093-E37B-46BA-8BE5-5A0EB98D7C67}" srcOrd="0" destOrd="0" presId="urn:microsoft.com/office/officeart/2005/8/layout/list1"/>
    <dgm:cxn modelId="{E8B24C8C-05C3-488A-9706-F82DBB0A243E}" type="presParOf" srcId="{DFDDAA7F-8CFB-4555-89D4-7296C7CB55D7}" destId="{644E7BEB-BD4B-4A6E-A6C7-1B32F2832E21}" srcOrd="1" destOrd="0" presId="urn:microsoft.com/office/officeart/2005/8/layout/list1"/>
    <dgm:cxn modelId="{0B19EB04-6B68-4B18-A6A1-F6396CC82F04}" type="presParOf" srcId="{9A5B873A-12D3-4D26-9B74-0B2605A03209}" destId="{AD5D3AB7-9C47-4A16-BB84-773453422970}" srcOrd="9" destOrd="0" presId="urn:microsoft.com/office/officeart/2005/8/layout/list1"/>
    <dgm:cxn modelId="{A28D6053-950C-4E6A-AAE0-F78F6BB15CF3}" type="presParOf" srcId="{9A5B873A-12D3-4D26-9B74-0B2605A03209}" destId="{0E51C6B3-95F8-4F40-AD49-B3CAA4BBAA4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09E06-FD4A-4ED4-ABB8-ABAEEBFD5E9F}">
      <dsp:nvSpPr>
        <dsp:cNvPr id="0" name=""/>
        <dsp:cNvSpPr/>
      </dsp:nvSpPr>
      <dsp:spPr>
        <a:xfrm>
          <a:off x="0" y="250584"/>
          <a:ext cx="539800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1E00F1-B800-4AFA-AC76-FEAD546F7C18}">
      <dsp:nvSpPr>
        <dsp:cNvPr id="0" name=""/>
        <dsp:cNvSpPr/>
      </dsp:nvSpPr>
      <dsp:spPr>
        <a:xfrm>
          <a:off x="269900" y="88224"/>
          <a:ext cx="4625351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22" tIns="0" rIns="142822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Насиев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Б.Н. – руководитель 2 проектов ПЦФ,  1 ГФ 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752" y="104076"/>
        <a:ext cx="4593647" cy="293016"/>
      </dsp:txXfrm>
    </dsp:sp>
    <dsp:sp modelId="{EDEB1AAC-ABF6-4A2F-9447-5C28D45BBAAB}">
      <dsp:nvSpPr>
        <dsp:cNvPr id="0" name=""/>
        <dsp:cNvSpPr/>
      </dsp:nvSpPr>
      <dsp:spPr>
        <a:xfrm>
          <a:off x="0" y="749544"/>
          <a:ext cx="539800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B16BD1-3497-4529-A2A5-5DF1158CA3A7}">
      <dsp:nvSpPr>
        <dsp:cNvPr id="0" name=""/>
        <dsp:cNvSpPr/>
      </dsp:nvSpPr>
      <dsp:spPr>
        <a:xfrm>
          <a:off x="269900" y="587184"/>
          <a:ext cx="4669523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22" tIns="0" rIns="142822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Монтаев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С.А. – руководитель 1 ГФ, </a:t>
          </a:r>
          <a:r>
            <a:rPr lang="ru-RU" sz="1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Хирша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базе </a:t>
          </a:r>
          <a:r>
            <a:rPr lang="ru-RU" sz="11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Scopus</a:t>
          </a:r>
          <a:r>
            <a:rPr lang="ru-RU" sz="1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- 15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752" y="603036"/>
        <a:ext cx="4637819" cy="293016"/>
      </dsp:txXfrm>
    </dsp:sp>
    <dsp:sp modelId="{870E78DB-5A01-497C-A443-3C70771D1BAF}">
      <dsp:nvSpPr>
        <dsp:cNvPr id="0" name=""/>
        <dsp:cNvSpPr/>
      </dsp:nvSpPr>
      <dsp:spPr>
        <a:xfrm>
          <a:off x="0" y="1248504"/>
          <a:ext cx="539800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1CF2CC-65D3-4393-9DB5-9D3AF44B96D4}">
      <dsp:nvSpPr>
        <dsp:cNvPr id="0" name=""/>
        <dsp:cNvSpPr/>
      </dsp:nvSpPr>
      <dsp:spPr>
        <a:xfrm>
          <a:off x="269900" y="1086144"/>
          <a:ext cx="4742563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22" tIns="0" rIns="142822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Бейшова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И.С. – руководитель 1 проекта  ГФ, исполнитель 2 ГФ, 3 ПЦФ  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752" y="1101996"/>
        <a:ext cx="4710859" cy="293016"/>
      </dsp:txXfrm>
    </dsp:sp>
    <dsp:sp modelId="{3E1B4893-CBB1-470E-B908-10982A400C62}">
      <dsp:nvSpPr>
        <dsp:cNvPr id="0" name=""/>
        <dsp:cNvSpPr/>
      </dsp:nvSpPr>
      <dsp:spPr>
        <a:xfrm>
          <a:off x="0" y="1747464"/>
          <a:ext cx="539800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275FAC-7510-4D9E-A746-607B52A266A3}">
      <dsp:nvSpPr>
        <dsp:cNvPr id="0" name=""/>
        <dsp:cNvSpPr/>
      </dsp:nvSpPr>
      <dsp:spPr>
        <a:xfrm>
          <a:off x="269900" y="1585104"/>
          <a:ext cx="4716491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22" tIns="0" rIns="142822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Нургалиев Б.Е. – руководитель 1 ГФ, 1 ПЦФ (соисполнитель)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752" y="1600956"/>
        <a:ext cx="4684787" cy="293016"/>
      </dsp:txXfrm>
    </dsp:sp>
    <dsp:sp modelId="{0C1A39D0-5F26-4B05-ADBA-454090DFC228}">
      <dsp:nvSpPr>
        <dsp:cNvPr id="0" name=""/>
        <dsp:cNvSpPr/>
      </dsp:nvSpPr>
      <dsp:spPr>
        <a:xfrm>
          <a:off x="0" y="2246424"/>
          <a:ext cx="5398006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BB3C2B-6C0E-4AEB-806A-A354109CD340}">
      <dsp:nvSpPr>
        <dsp:cNvPr id="0" name=""/>
        <dsp:cNvSpPr/>
      </dsp:nvSpPr>
      <dsp:spPr>
        <a:xfrm>
          <a:off x="269900" y="2084064"/>
          <a:ext cx="4692988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822" tIns="0" rIns="142822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Кушалиев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К.Ж. - руководитель 1 ГФ, исполнитель 2 ПЦФ  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752" y="2099916"/>
        <a:ext cx="4661284" cy="293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588B9-B3AA-496D-A607-6525C5215F28}">
      <dsp:nvSpPr>
        <dsp:cNvPr id="0" name=""/>
        <dsp:cNvSpPr/>
      </dsp:nvSpPr>
      <dsp:spPr>
        <a:xfrm>
          <a:off x="0" y="635553"/>
          <a:ext cx="8958386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1C0608-7CB2-4DCC-B8FD-317714437007}">
      <dsp:nvSpPr>
        <dsp:cNvPr id="0" name=""/>
        <dsp:cNvSpPr/>
      </dsp:nvSpPr>
      <dsp:spPr>
        <a:xfrm>
          <a:off x="447919" y="30393"/>
          <a:ext cx="7498393" cy="121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024" tIns="0" rIns="23702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Получен сертификат от Международного общества генетики животных (</a:t>
          </a:r>
          <a:r>
            <a:rPr lang="ru-RU" sz="1600" kern="1200" dirty="0" err="1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International</a:t>
          </a:r>
          <a:r>
            <a:rPr lang="ru-RU" sz="16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Society</a:t>
          </a:r>
          <a:r>
            <a:rPr lang="ru-RU" sz="16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for</a:t>
          </a:r>
          <a:r>
            <a:rPr lang="ru-RU" sz="16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Animal</a:t>
          </a:r>
          <a:r>
            <a:rPr lang="ru-RU" sz="16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600" kern="1200" dirty="0" err="1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Genetics</a:t>
          </a:r>
          <a:r>
            <a:rPr lang="ru-RU" sz="16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(ISAG)), подтверждающий 1 ранг лаборатории, который говорит о том, что лаборатория проводит </a:t>
          </a:r>
          <a:r>
            <a:rPr lang="ru-RU" sz="1600" kern="1200" dirty="0" err="1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генотипирование</a:t>
          </a:r>
          <a:r>
            <a:rPr lang="ru-RU" sz="16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КРС с 98-100% точностью</a:t>
          </a:r>
          <a:endParaRPr lang="ru-RU" sz="1600" kern="1200" dirty="0"/>
        </a:p>
      </dsp:txBody>
      <dsp:txXfrm>
        <a:off x="507002" y="89476"/>
        <a:ext cx="7380227" cy="1092154"/>
      </dsp:txXfrm>
    </dsp:sp>
    <dsp:sp modelId="{D7D6743F-A98E-40D3-818E-105C188D015B}">
      <dsp:nvSpPr>
        <dsp:cNvPr id="0" name=""/>
        <dsp:cNvSpPr/>
      </dsp:nvSpPr>
      <dsp:spPr>
        <a:xfrm>
          <a:off x="0" y="2495313"/>
          <a:ext cx="8958386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C6CA2B-637B-4518-A6BE-2B09CC7DF655}">
      <dsp:nvSpPr>
        <dsp:cNvPr id="0" name=""/>
        <dsp:cNvSpPr/>
      </dsp:nvSpPr>
      <dsp:spPr>
        <a:xfrm>
          <a:off x="447919" y="1890153"/>
          <a:ext cx="7550065" cy="121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024" tIns="0" rIns="23702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Получена аккредитация ГОСТ ИСО/МЭК 17025-2019 «Общие требования к компетенции испытательных и калибровочных лабораторий» № KZ.T.09.0147 от 23 января 2017 года на оказание услуги по </a:t>
          </a:r>
          <a:r>
            <a:rPr lang="ru-RU" sz="1600" kern="1200" dirty="0" err="1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генотипированию</a:t>
          </a:r>
          <a:r>
            <a:rPr lang="ru-RU" sz="16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сельскохозяйственных животных</a:t>
          </a:r>
          <a:endParaRPr lang="ru-RU" sz="1600" kern="1200" dirty="0"/>
        </a:p>
      </dsp:txBody>
      <dsp:txXfrm>
        <a:off x="507002" y="1949236"/>
        <a:ext cx="7431899" cy="1092154"/>
      </dsp:txXfrm>
    </dsp:sp>
    <dsp:sp modelId="{0E51C6B3-95F8-4F40-AD49-B3CAA4BBAA4D}">
      <dsp:nvSpPr>
        <dsp:cNvPr id="0" name=""/>
        <dsp:cNvSpPr/>
      </dsp:nvSpPr>
      <dsp:spPr>
        <a:xfrm>
          <a:off x="0" y="4355073"/>
          <a:ext cx="8958386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E7BEB-BD4B-4A6E-A6C7-1B32F2832E21}">
      <dsp:nvSpPr>
        <dsp:cNvPr id="0" name=""/>
        <dsp:cNvSpPr/>
      </dsp:nvSpPr>
      <dsp:spPr>
        <a:xfrm>
          <a:off x="447919" y="3749913"/>
          <a:ext cx="7653346" cy="121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024" tIns="0" rIns="23702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Подано 5 проектов для участия в конкурсе на </a:t>
          </a:r>
          <a:r>
            <a:rPr lang="ru-RU" sz="1600" kern="1200" dirty="0" err="1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грантовое</a:t>
          </a:r>
          <a:r>
            <a:rPr lang="ru-RU" sz="16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финансирование молодых ученых по научным и (или) научно-техническим проектам на 2022-2024 годы и 1 проект на конкурс по коммерциализации</a:t>
          </a:r>
          <a:endParaRPr lang="ru-RU" sz="1600" kern="1200" dirty="0"/>
        </a:p>
      </dsp:txBody>
      <dsp:txXfrm>
        <a:off x="507002" y="3808996"/>
        <a:ext cx="7535180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475" cy="49877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5" cy="49877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5C6FF103-9E5E-4BD1-B197-E0C1DC4AC8C2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84071"/>
            <a:ext cx="5447030" cy="3914239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2155"/>
            <a:ext cx="2950475" cy="49877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55"/>
            <a:ext cx="2950475" cy="49877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A72ED727-035F-4E4F-9B68-4D598577B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336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 txBox="1">
            <a:spLocks noGrp="1" noChangeArrowheads="1"/>
          </p:cNvSpPr>
          <p:nvPr/>
        </p:nvSpPr>
        <p:spPr bwMode="auto">
          <a:xfrm>
            <a:off x="3856738" y="9440427"/>
            <a:ext cx="2945746" cy="4918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F9E9A99-B44B-41A0-8F34-93B522FD58DE}" type="slidenum">
              <a:rPr lang="ru-RU" altLang="ru-RU" sz="1200">
                <a:latin typeface="Calibri" pitchFamily="34" charset="0"/>
                <a:ea typeface="DejaVu Sans"/>
                <a:cs typeface="DejaVu Sans"/>
              </a:rPr>
              <a:pPr algn="r" defTabSz="4572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</a:t>
            </a:fld>
            <a:endParaRPr lang="ru-RU" altLang="ru-RU" sz="1200">
              <a:latin typeface="Calibri" pitchFamily="34" charset="0"/>
              <a:ea typeface="DejaVu Sans"/>
              <a:cs typeface="DejaVu Sans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0879" y="4721940"/>
            <a:ext cx="5443878" cy="4469965"/>
          </a:xfrm>
          <a:noFill/>
        </p:spPr>
        <p:txBody>
          <a:bodyPr wrap="non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87359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 txBox="1">
            <a:spLocks noGrp="1" noChangeArrowheads="1"/>
          </p:cNvSpPr>
          <p:nvPr/>
        </p:nvSpPr>
        <p:spPr bwMode="auto">
          <a:xfrm>
            <a:off x="3856738" y="9440427"/>
            <a:ext cx="2945746" cy="4918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F9E9A99-B44B-41A0-8F34-93B522FD58DE}" type="slidenum">
              <a:rPr lang="ru-RU" altLang="ru-RU" sz="1200">
                <a:latin typeface="Calibri" pitchFamily="34" charset="0"/>
                <a:ea typeface="DejaVu Sans"/>
                <a:cs typeface="DejaVu Sans"/>
              </a:rPr>
              <a:pPr algn="r" defTabSz="4572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</a:t>
            </a:fld>
            <a:endParaRPr lang="ru-RU" altLang="ru-RU" sz="1200">
              <a:latin typeface="Calibri" pitchFamily="34" charset="0"/>
              <a:ea typeface="DejaVu Sans"/>
              <a:cs typeface="DejaVu Sans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0879" y="4721940"/>
            <a:ext cx="5443878" cy="4469965"/>
          </a:xfrm>
          <a:noFill/>
        </p:spPr>
        <p:txBody>
          <a:bodyPr wrap="non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27426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ED727-035F-4E4F-9B68-4D598577B9F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697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3ED8-09C5-412A-8A3E-D37929CE4282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4CCA-09CF-448D-A67B-15E4196E2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839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3ED8-09C5-412A-8A3E-D37929CE4282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4CCA-09CF-448D-A67B-15E4196E2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552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3ED8-09C5-412A-8A3E-D37929CE4282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4CCA-09CF-448D-A67B-15E4196E2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264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783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812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52639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768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09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6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4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4" y="2507556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723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69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461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1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5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3ED8-09C5-412A-8A3E-D37929CE4282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4CCA-09CF-448D-A67B-15E4196E2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319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26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70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12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888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2434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52639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85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512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6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4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4" y="2507556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309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32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3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3ED8-09C5-412A-8A3E-D37929CE4282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4CCA-09CF-448D-A67B-15E4196E2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258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1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8295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164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450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8064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974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3879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52637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4652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5636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4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7554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5571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3ED8-09C5-412A-8A3E-D37929CE4282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4CCA-09CF-448D-A67B-15E4196E2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4517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691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1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6404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253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329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369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3292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9325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52637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1617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019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4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7554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42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3ED8-09C5-412A-8A3E-D37929CE4282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4CCA-09CF-448D-A67B-15E4196E2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9992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829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955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1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5992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3896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9762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7524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174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499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52637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356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2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3ED8-09C5-412A-8A3E-D37929CE4282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4CCA-09CF-448D-A67B-15E4196E2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4023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4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7554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103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855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294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1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949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055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8267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0945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4631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7530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52637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77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3ED8-09C5-412A-8A3E-D37929CE4282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4CCA-09CF-448D-A67B-15E4196E2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4823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4614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4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7554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7076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774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7224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1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8035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499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2018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521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3663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298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3ED8-09C5-412A-8A3E-D37929CE4282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4CCA-09CF-448D-A67B-15E4196E2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885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52637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7094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6696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4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7554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1240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099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3456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1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9370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1027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065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97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3ED8-09C5-412A-8A3E-D37929CE4282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74CCA-09CF-448D-A67B-15E4196E2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22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63ED8-09C5-412A-8A3E-D37929CE4282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74CCA-09CF-448D-A67B-15E4196E2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08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96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7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85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9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0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3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6EF0C4-4B3C-4747-A75C-7887E6D3CE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AFDBB-CCA2-4E60-B516-3E3A252C3F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53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4.xml"/><Relationship Id="rId7" Type="http://schemas.openxmlformats.org/officeDocument/2006/relationships/diagramColors" Target="../diagrams/colors1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hyperlink" Target="http://new.wkau.kz/ru/nauchnye-proekty/" TargetMode="Externa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7" y="253934"/>
            <a:ext cx="1401857" cy="12522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5983" y="2071808"/>
            <a:ext cx="9194049" cy="224676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smtClean="0">
                <a:ln w="11430"/>
                <a:solidFill>
                  <a:srgbClr val="0000CC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800" b="1" spc="50" dirty="0">
                <a:ln w="11430"/>
                <a:solidFill>
                  <a:srgbClr val="0000CC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Т Ч Е Т</a:t>
            </a:r>
            <a:br>
              <a:rPr lang="ru-RU" sz="2800" b="1" spc="50" dirty="0">
                <a:ln w="11430"/>
                <a:solidFill>
                  <a:srgbClr val="0000CC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spc="50" dirty="0">
                <a:ln w="11430"/>
                <a:solidFill>
                  <a:srgbClr val="0000CC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проректора </a:t>
            </a:r>
            <a:r>
              <a:rPr lang="ru-RU" sz="2800" b="1" spc="50" dirty="0" smtClean="0">
                <a:ln w="11430"/>
                <a:solidFill>
                  <a:srgbClr val="0000CC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по  науке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smtClean="0">
                <a:ln w="11430"/>
                <a:solidFill>
                  <a:srgbClr val="0000CC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НАО </a:t>
            </a:r>
            <a:r>
              <a:rPr lang="ru-RU" sz="2800" b="1" spc="50" dirty="0">
                <a:ln w="11430"/>
                <a:solidFill>
                  <a:srgbClr val="0000CC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«Западно-Казахстанский аграрно-технический университет имени Жангир хана» </a:t>
            </a:r>
            <a:r>
              <a:rPr lang="ru-RU" sz="2800" b="1" spc="50" dirty="0" smtClean="0">
                <a:ln w="11430"/>
                <a:solidFill>
                  <a:srgbClr val="0000CC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smtClean="0">
                <a:ln w="11430"/>
                <a:solidFill>
                  <a:srgbClr val="0000CC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за 2021 </a:t>
            </a:r>
            <a:r>
              <a:rPr lang="ru-RU" sz="2800" b="1" spc="50" dirty="0">
                <a:ln w="11430"/>
                <a:solidFill>
                  <a:srgbClr val="0000CC"/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421394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7908" y="269631"/>
            <a:ext cx="11652738" cy="7486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844061" y="1609823"/>
            <a:ext cx="10750061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algn="just"/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За 2021 год в четырех номерах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опубликованы </a:t>
            </a: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141 </a:t>
            </a:r>
            <a:r>
              <a:rPr lang="ru-RU" altLang="ru-RU" sz="2200" smtClean="0">
                <a:latin typeface="Times New Roman" pitchFamily="18" charset="0"/>
                <a:cs typeface="Times New Roman" pitchFamily="18" charset="0"/>
              </a:rPr>
              <a:t>статья,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них 76% опубликовано </a:t>
            </a:r>
            <a:r>
              <a:rPr lang="ru-RU" altLang="ru-RU" sz="2200" dirty="0" err="1">
                <a:latin typeface="Times New Roman" pitchFamily="18" charset="0"/>
                <a:cs typeface="Times New Roman" pitchFamily="18" charset="0"/>
              </a:rPr>
              <a:t>вневузовскими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 авторами. </a:t>
            </a:r>
          </a:p>
          <a:p>
            <a:pPr indent="457200" algn="just"/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Среднее количество страниц  в одном выпуске  –  255. </a:t>
            </a:r>
          </a:p>
          <a:p>
            <a:pPr indent="457200" algn="just"/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Дополнительно опубликован </a:t>
            </a:r>
            <a:r>
              <a:rPr lang="ru-RU" altLang="ru-RU" sz="2200" dirty="0" err="1">
                <a:latin typeface="Times New Roman" pitchFamily="18" charset="0"/>
                <a:cs typeface="Times New Roman" pitchFamily="18" charset="0"/>
              </a:rPr>
              <a:t>спец.выпуск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 журнала,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посвященный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30-летию Независимости Республики Казахстан «</a:t>
            </a:r>
            <a:r>
              <a:rPr lang="kk-KZ" sz="2200" dirty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-летие Независимости Республики Казахстан: Итоги. Достижения. Взгляд в будущее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indent="457200"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С 2021 года Журнал включен в пере</a:t>
            </a:r>
            <a:r>
              <a:rPr lang="kk-KZ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чень </a:t>
            </a:r>
            <a:r>
              <a:rPr lang="kk-KZ" sz="2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изданий</a:t>
            </a:r>
            <a:r>
              <a:rPr lang="ru-RU" sz="2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рекомендуемых </a:t>
            </a:r>
            <a:r>
              <a:rPr 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Комитетом по обеспечению качества в сфере образования и науки Министерства образования и науки </a:t>
            </a:r>
            <a:r>
              <a:rPr lang="ru-RU" sz="2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Республики </a:t>
            </a:r>
            <a:r>
              <a:rPr lang="ru-RU" sz="2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Казахстан (приказ №  838 от 24 декабря 2021</a:t>
            </a:r>
            <a:r>
              <a:rPr lang="ru-RU" sz="2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indent="457200"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Введена система подачи статей через платформу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Open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Jou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rnal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Syste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kk-KZ" sz="2200" dirty="0">
                <a:latin typeface="Times New Roman" pitchFamily="18" charset="0"/>
                <a:cs typeface="Times New Roman" pitchFamily="18" charset="0"/>
              </a:rPr>
              <a:t>.  </a:t>
            </a:r>
            <a:endParaRPr lang="ru-RU" alt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3"/>
          <p:cNvSpPr>
            <a:spLocks/>
          </p:cNvSpPr>
          <p:nvPr/>
        </p:nvSpPr>
        <p:spPr bwMode="auto">
          <a:xfrm>
            <a:off x="2351584" y="347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200" b="1" dirty="0">
                <a:solidFill>
                  <a:srgbClr val="0000CC"/>
                </a:solidFill>
                <a:latin typeface="Times New Roman" pitchFamily="18" charset="0"/>
              </a:rPr>
              <a:t>ЖУРНАЛ «</a:t>
            </a:r>
            <a:r>
              <a:rPr lang="kk-KZ" altLang="ru-RU" sz="2200" b="1" dirty="0">
                <a:solidFill>
                  <a:srgbClr val="0000CC"/>
                </a:solidFill>
                <a:latin typeface="Times New Roman" pitchFamily="18" charset="0"/>
              </a:rPr>
              <a:t>ҒЫЛЫМ ЖӘНЕ БІЛІМ</a:t>
            </a:r>
            <a:r>
              <a:rPr lang="ru-RU" altLang="ru-RU" sz="2200" b="1" dirty="0">
                <a:solidFill>
                  <a:srgbClr val="0000CC"/>
                </a:solidFill>
                <a:latin typeface="Times New Roman" pitchFamily="18" charset="0"/>
              </a:rPr>
              <a:t>» ЗА 2021 г.</a:t>
            </a:r>
            <a:endParaRPr lang="ru-RU" sz="2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9843A-0DED-43A5-83B2-98985DAA006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49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90291" y="236240"/>
            <a:ext cx="11778916" cy="7892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1998" name="Rectangle 10"/>
          <p:cNvSpPr>
            <a:spLocks noGrp="1"/>
          </p:cNvSpPr>
          <p:nvPr>
            <p:ph type="title"/>
          </p:nvPr>
        </p:nvSpPr>
        <p:spPr>
          <a:xfrm>
            <a:off x="190292" y="236240"/>
            <a:ext cx="11778916" cy="777362"/>
          </a:xfrm>
        </p:spPr>
        <p:txBody>
          <a:bodyPr/>
          <a:lstStyle/>
          <a:p>
            <a:pPr algn="ctr" eaLnBrk="1" hangingPunct="1"/>
            <a:r>
              <a:rPr lang="ru-RU" altLang="ru-RU" sz="2200" b="1" dirty="0">
                <a:solidFill>
                  <a:srgbClr val="0000CC"/>
                </a:solidFill>
                <a:latin typeface="Times New Roman" pitchFamily="18" charset="0"/>
              </a:rPr>
              <a:t>ЖУРНАЛ «</a:t>
            </a:r>
            <a:r>
              <a:rPr lang="kk-KZ" altLang="ru-RU" sz="2200" b="1" dirty="0">
                <a:solidFill>
                  <a:srgbClr val="0000CC"/>
                </a:solidFill>
                <a:latin typeface="Times New Roman" pitchFamily="18" charset="0"/>
              </a:rPr>
              <a:t>ҒЫЛЫМ ЖӘНЕ БІЛІМ</a:t>
            </a:r>
            <a:r>
              <a:rPr lang="ru-RU" altLang="ru-RU" sz="2200" b="1" dirty="0">
                <a:solidFill>
                  <a:srgbClr val="0000CC"/>
                </a:solidFill>
                <a:latin typeface="Times New Roman" pitchFamily="18" charset="0"/>
              </a:rPr>
              <a:t>» ЗА 2021 Г.</a:t>
            </a:r>
            <a:endParaRPr lang="ru-RU" sz="2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41999" name="Rectangle 5"/>
          <p:cNvSpPr>
            <a:spLocks noGrp="1"/>
          </p:cNvSpPr>
          <p:nvPr>
            <p:ph type="body" sz="half" idx="1"/>
          </p:nvPr>
        </p:nvSpPr>
        <p:spPr>
          <a:xfrm>
            <a:off x="688032" y="1504673"/>
            <a:ext cx="4038600" cy="709138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altLang="ru-RU" sz="1800" b="1" dirty="0">
                <a:latin typeface="Times New Roman" pitchFamily="18" charset="0"/>
              </a:rPr>
              <a:t>Распределение статей </a:t>
            </a: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altLang="ru-RU" sz="1800" b="1" dirty="0">
                <a:latin typeface="Times New Roman" pitchFamily="18" charset="0"/>
              </a:rPr>
              <a:t>по основным </a:t>
            </a:r>
            <a:r>
              <a:rPr lang="ru-RU" altLang="ru-RU" sz="1800" b="1" dirty="0" smtClean="0">
                <a:latin typeface="Times New Roman" pitchFamily="18" charset="0"/>
              </a:rPr>
              <a:t>разделам</a:t>
            </a:r>
            <a:endParaRPr lang="ru-RU" sz="1800" dirty="0">
              <a:latin typeface="Times New Roman" pitchFamily="18" charset="0"/>
            </a:endParaRPr>
          </a:p>
        </p:txBody>
      </p:sp>
      <p:sp>
        <p:nvSpPr>
          <p:cNvPr id="42000" name="Rectangle 11"/>
          <p:cNvSpPr>
            <a:spLocks noGrp="1"/>
          </p:cNvSpPr>
          <p:nvPr>
            <p:ph type="body" sz="half" idx="2"/>
          </p:nvPr>
        </p:nvSpPr>
        <p:spPr>
          <a:xfrm>
            <a:off x="6018548" y="1529462"/>
            <a:ext cx="5170820" cy="59765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altLang="ru-RU" sz="1800" b="1" dirty="0">
                <a:latin typeface="Times New Roman" pitchFamily="18" charset="0"/>
              </a:rPr>
              <a:t>Публикационная активность  </a:t>
            </a: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altLang="ru-RU" sz="1800" b="1" dirty="0">
                <a:latin typeface="Times New Roman" pitchFamily="18" charset="0"/>
              </a:rPr>
              <a:t>по  </a:t>
            </a:r>
            <a:r>
              <a:rPr lang="ru-RU" altLang="ru-RU" sz="1800" b="1" dirty="0" smtClean="0">
                <a:latin typeface="Times New Roman" pitchFamily="18" charset="0"/>
              </a:rPr>
              <a:t>институтам</a:t>
            </a:r>
            <a:endParaRPr lang="ru-RU" sz="1800" dirty="0">
              <a:latin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B3F8B-CF59-4DBE-934F-E1FB06B7DE5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7240701"/>
              </p:ext>
            </p:extLst>
          </p:nvPr>
        </p:nvGraphicFramePr>
        <p:xfrm>
          <a:off x="5735960" y="1916832"/>
          <a:ext cx="545340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4329246"/>
              </p:ext>
            </p:extLst>
          </p:nvPr>
        </p:nvGraphicFramePr>
        <p:xfrm>
          <a:off x="585057" y="2060848"/>
          <a:ext cx="442798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10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6641" y="2960456"/>
            <a:ext cx="108379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магистрантов и докторантов, зачисленных на 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курс по годам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07020" y="6056570"/>
            <a:ext cx="58849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Количество защитившихся </a:t>
            </a:r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докторантов и 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аспирантов, чел.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9263" y="6012991"/>
            <a:ext cx="54043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обучающихся за рубежом, чел., 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954306"/>
              </p:ext>
            </p:extLst>
          </p:nvPr>
        </p:nvGraphicFramePr>
        <p:xfrm>
          <a:off x="6521301" y="288076"/>
          <a:ext cx="5227675" cy="2582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4741880"/>
              </p:ext>
            </p:extLst>
          </p:nvPr>
        </p:nvGraphicFramePr>
        <p:xfrm>
          <a:off x="6521301" y="3571263"/>
          <a:ext cx="5227675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2751948"/>
              </p:ext>
            </p:extLst>
          </p:nvPr>
        </p:nvGraphicFramePr>
        <p:xfrm>
          <a:off x="776641" y="401922"/>
          <a:ext cx="5166960" cy="2468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4407156"/>
              </p:ext>
            </p:extLst>
          </p:nvPr>
        </p:nvGraphicFramePr>
        <p:xfrm>
          <a:off x="656493" y="3571263"/>
          <a:ext cx="5287108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24208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4368" y="281674"/>
            <a:ext cx="10099431" cy="4568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019260" y="307667"/>
            <a:ext cx="856964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alt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lang="ru-RU" alt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организации НИР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3014" y="1158688"/>
            <a:ext cx="1012155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Невысокое качество научных публикаций, низкие показатели нормализованной цитируемости статей и обзоров наших ученых. 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и качество организации лабораторных работ магистрантов и докторантов по научно-исследовательской работе являются низкими так как не достаточно организована взаимосвязь между высшими школами  и испытательным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центром.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Слабое взаимодействие ученых с предпринимательским сектором экономики, небольшая доля дохода от оказания консалтинговых услуг (научное сопровождение). 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активность участия преподавателей в различных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конкурсах на прохождение зарубежных стажировок </a:t>
            </a:r>
          </a:p>
        </p:txBody>
      </p:sp>
    </p:spTree>
    <p:extLst>
      <p:ext uri="{BB962C8B-B14F-4D97-AF65-F5344CB8AC3E}">
        <p14:creationId xmlns:p14="http://schemas.microsoft.com/office/powerpoint/2010/main" val="1048307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4368" y="281674"/>
            <a:ext cx="10099431" cy="4568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019260" y="307672"/>
            <a:ext cx="856964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Предложения по совершенствованию </a:t>
            </a:r>
            <a:r>
              <a:rPr lang="ru-RU" alt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организации НИР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3014" y="1158687"/>
            <a:ext cx="10121555" cy="428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базы публикаций ученых университета для осуществления цитируемости научных публикаций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разъяснительной работы руководителям испытательного центра и высших школ по вопросам организации лабораторных работ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расширения взаимодействия ученых с предпринимательским сектором организовать различные встречи, выставки, также используя  социальные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информированности  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конкурсах на прохождение зарубежной стажировки, поиск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вузов-партнеров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804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1633" y="270224"/>
            <a:ext cx="101287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ДОХОДЫ ОТ НАУЧНОЙ ДЕЯТЕЛЬНОСТИ, млн. </a:t>
            </a:r>
            <a:r>
              <a:rPr lang="ru-RU" sz="2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тг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01536"/>
              </p:ext>
            </p:extLst>
          </p:nvPr>
        </p:nvGraphicFramePr>
        <p:xfrm>
          <a:off x="492368" y="701111"/>
          <a:ext cx="11347939" cy="2549845"/>
        </p:xfrm>
        <a:graphic>
          <a:graphicData uri="http://schemas.openxmlformats.org/drawingml/2006/table">
            <a:tbl>
              <a:tblPr/>
              <a:tblGrid>
                <a:gridCol w="2133601">
                  <a:extLst>
                    <a:ext uri="{9D8B030D-6E8A-4147-A177-3AD203B41FA5}">
                      <a16:colId xmlns:a16="http://schemas.microsoft.com/office/drawing/2014/main" val="1921610060"/>
                    </a:ext>
                  </a:extLst>
                </a:gridCol>
                <a:gridCol w="998089">
                  <a:extLst>
                    <a:ext uri="{9D8B030D-6E8A-4147-A177-3AD203B41FA5}">
                      <a16:colId xmlns:a16="http://schemas.microsoft.com/office/drawing/2014/main" val="4141094606"/>
                    </a:ext>
                  </a:extLst>
                </a:gridCol>
                <a:gridCol w="918995">
                  <a:extLst>
                    <a:ext uri="{9D8B030D-6E8A-4147-A177-3AD203B41FA5}">
                      <a16:colId xmlns:a16="http://schemas.microsoft.com/office/drawing/2014/main" val="1569692247"/>
                    </a:ext>
                  </a:extLst>
                </a:gridCol>
                <a:gridCol w="1006518">
                  <a:extLst>
                    <a:ext uri="{9D8B030D-6E8A-4147-A177-3AD203B41FA5}">
                      <a16:colId xmlns:a16="http://schemas.microsoft.com/office/drawing/2014/main" val="2357303110"/>
                    </a:ext>
                  </a:extLst>
                </a:gridCol>
                <a:gridCol w="1006518">
                  <a:extLst>
                    <a:ext uri="{9D8B030D-6E8A-4147-A177-3AD203B41FA5}">
                      <a16:colId xmlns:a16="http://schemas.microsoft.com/office/drawing/2014/main" val="842292588"/>
                    </a:ext>
                  </a:extLst>
                </a:gridCol>
                <a:gridCol w="1006518">
                  <a:extLst>
                    <a:ext uri="{9D8B030D-6E8A-4147-A177-3AD203B41FA5}">
                      <a16:colId xmlns:a16="http://schemas.microsoft.com/office/drawing/2014/main" val="1670401503"/>
                    </a:ext>
                  </a:extLst>
                </a:gridCol>
                <a:gridCol w="1006518">
                  <a:extLst>
                    <a:ext uri="{9D8B030D-6E8A-4147-A177-3AD203B41FA5}">
                      <a16:colId xmlns:a16="http://schemas.microsoft.com/office/drawing/2014/main" val="3658660004"/>
                    </a:ext>
                  </a:extLst>
                </a:gridCol>
                <a:gridCol w="1050279">
                  <a:extLst>
                    <a:ext uri="{9D8B030D-6E8A-4147-A177-3AD203B41FA5}">
                      <a16:colId xmlns:a16="http://schemas.microsoft.com/office/drawing/2014/main" val="3094021722"/>
                    </a:ext>
                  </a:extLst>
                </a:gridCol>
                <a:gridCol w="1050279">
                  <a:extLst>
                    <a:ext uri="{9D8B030D-6E8A-4147-A177-3AD203B41FA5}">
                      <a16:colId xmlns:a16="http://schemas.microsoft.com/office/drawing/2014/main" val="1238684814"/>
                    </a:ext>
                  </a:extLst>
                </a:gridCol>
                <a:gridCol w="1170624">
                  <a:extLst>
                    <a:ext uri="{9D8B030D-6E8A-4147-A177-3AD203B41FA5}">
                      <a16:colId xmlns:a16="http://schemas.microsoft.com/office/drawing/2014/main" val="517354740"/>
                    </a:ext>
                  </a:extLst>
                </a:gridCol>
              </a:tblGrid>
              <a:tr h="23472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</a:t>
                      </a:r>
                      <a:endParaRPr lang="ru-RU" sz="15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доходов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24" marR="7824" marT="7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marL="7824" marR="7824" marT="7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7824" marR="7824" marT="7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7824" marR="7824" marT="7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7824" marR="7824" marT="7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г. в % к 2018 г.</a:t>
                      </a:r>
                    </a:p>
                  </a:txBody>
                  <a:tcPr marL="7824" marR="7824" marT="78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4019301"/>
                  </a:ext>
                </a:extLst>
              </a:tr>
              <a:tr h="5395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проектов</a:t>
                      </a:r>
                    </a:p>
                  </a:txBody>
                  <a:tcPr marL="7824" marR="7824" marT="7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 финанс-я</a:t>
                      </a:r>
                    </a:p>
                  </a:txBody>
                  <a:tcPr marL="7824" marR="7824" marT="7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проектов</a:t>
                      </a:r>
                    </a:p>
                  </a:txBody>
                  <a:tcPr marL="7824" marR="7824" marT="7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 финанс-я</a:t>
                      </a:r>
                    </a:p>
                  </a:txBody>
                  <a:tcPr marL="7824" marR="7824" marT="7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проектов</a:t>
                      </a:r>
                    </a:p>
                  </a:txBody>
                  <a:tcPr marL="7824" marR="7824" marT="7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 финанс-я</a:t>
                      </a:r>
                    </a:p>
                  </a:txBody>
                  <a:tcPr marL="7824" marR="7824" marT="7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проектов</a:t>
                      </a:r>
                    </a:p>
                  </a:txBody>
                  <a:tcPr marL="7824" marR="7824" marT="7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 финанс-я</a:t>
                      </a:r>
                    </a:p>
                  </a:txBody>
                  <a:tcPr marL="7824" marR="7824" marT="7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007004"/>
                  </a:ext>
                </a:extLst>
              </a:tr>
              <a:tr h="727642">
                <a:tc>
                  <a:txBody>
                    <a:bodyPr/>
                    <a:lstStyle/>
                    <a:p>
                      <a:pPr marL="93663" indent="0" algn="just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Программно-целевое финансирование (Коммерциализация)</a:t>
                      </a:r>
                    </a:p>
                  </a:txBody>
                  <a:tcPr marL="7824" marR="7824" marT="7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7824" marR="7824" marT="7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572,5</a:t>
                      </a:r>
                    </a:p>
                  </a:txBody>
                  <a:tcPr marL="7824" marR="7824" marT="7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824" marR="7824" marT="7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685</a:t>
                      </a:r>
                    </a:p>
                  </a:txBody>
                  <a:tcPr marL="7824" marR="7824" marT="7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7824" marR="7824" marT="7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657,9</a:t>
                      </a:r>
                    </a:p>
                  </a:txBody>
                  <a:tcPr marL="7824" marR="7824" marT="7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24" marR="7824" marT="7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794,9</a:t>
                      </a:r>
                    </a:p>
                  </a:txBody>
                  <a:tcPr marL="7824" marR="7824" marT="7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139</a:t>
                      </a:r>
                    </a:p>
                  </a:txBody>
                  <a:tcPr marL="7824" marR="7824" marT="7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5370751"/>
                  </a:ext>
                </a:extLst>
              </a:tr>
              <a:tr h="485095">
                <a:tc>
                  <a:txBody>
                    <a:bodyPr/>
                    <a:lstStyle/>
                    <a:p>
                      <a:pPr marL="93663" indent="0" algn="just" rtl="0" fontAlgn="ctr">
                        <a:tabLst>
                          <a:tab pos="2063750" algn="l"/>
                        </a:tabLst>
                      </a:pP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Грантовые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проекты КН МОН РК</a:t>
                      </a:r>
                    </a:p>
                  </a:txBody>
                  <a:tcPr marL="7824" marR="7824" marT="7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7824" marR="7824" marT="7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94,7</a:t>
                      </a:r>
                    </a:p>
                  </a:txBody>
                  <a:tcPr marL="7824" marR="7824" marT="7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7824" marR="7824" marT="7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92,8</a:t>
                      </a:r>
                    </a:p>
                  </a:txBody>
                  <a:tcPr marL="7824" marR="7824" marT="7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7824" marR="7824" marT="7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169,9</a:t>
                      </a:r>
                    </a:p>
                  </a:txBody>
                  <a:tcPr marL="7824" marR="7824" marT="7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24" marR="7824" marT="7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96,2</a:t>
                      </a:r>
                    </a:p>
                  </a:txBody>
                  <a:tcPr marL="7824" marR="7824" marT="7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</a:t>
                      </a:r>
                    </a:p>
                  </a:txBody>
                  <a:tcPr marL="7824" marR="7824" marT="7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1082384"/>
                  </a:ext>
                </a:extLst>
              </a:tr>
              <a:tr h="322986">
                <a:tc>
                  <a:txBody>
                    <a:bodyPr/>
                    <a:lstStyle/>
                    <a:p>
                      <a:pPr marL="93663" indent="0" algn="just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Внебюджетные средства</a:t>
                      </a:r>
                    </a:p>
                  </a:txBody>
                  <a:tcPr marL="7824" marR="7824" marT="7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24" marR="7824" marT="7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3,1</a:t>
                      </a:r>
                    </a:p>
                  </a:txBody>
                  <a:tcPr marL="7824" marR="7824" marT="7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24" marR="7824" marT="7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10,7</a:t>
                      </a:r>
                    </a:p>
                  </a:txBody>
                  <a:tcPr marL="7824" marR="7824" marT="7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824" marR="7824" marT="7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71,8</a:t>
                      </a:r>
                    </a:p>
                  </a:txBody>
                  <a:tcPr marL="7824" marR="7824" marT="7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824" marR="7824" marT="7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раз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9071582"/>
                  </a:ext>
                </a:extLst>
              </a:tr>
              <a:tr h="234723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7824" marR="7824" marT="7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7824" marR="7824" marT="7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670,3</a:t>
                      </a:r>
                    </a:p>
                  </a:txBody>
                  <a:tcPr marL="7824" marR="7824" marT="7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7824" marR="7824" marT="7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894</a:t>
                      </a:r>
                    </a:p>
                  </a:txBody>
                  <a:tcPr marL="7824" marR="7824" marT="7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7824" marR="7824" marT="7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899,6</a:t>
                      </a:r>
                    </a:p>
                  </a:txBody>
                  <a:tcPr marL="7824" marR="7824" marT="7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824" marR="7824" marT="7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1955613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067152"/>
              </p:ext>
            </p:extLst>
          </p:nvPr>
        </p:nvGraphicFramePr>
        <p:xfrm>
          <a:off x="6869721" y="3516923"/>
          <a:ext cx="4970586" cy="2602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115906" y="6119446"/>
            <a:ext cx="49705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Объем </a:t>
            </a:r>
            <a:r>
              <a: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доходов от выполнения научных проектов в разрезе институтов, </a:t>
            </a: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год, млн. тенге</a:t>
            </a:r>
            <a:endParaRPr lang="ru-RU" sz="1600" b="1" dirty="0">
              <a:solidFill>
                <a:srgbClr val="0000CC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2368" y="626012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Доля доходов от научной деятельности в валовом доходе университета</a:t>
            </a:r>
            <a:endParaRPr lang="ru-RU" sz="1600" dirty="0">
              <a:solidFill>
                <a:srgbClr val="0000FF"/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9128259"/>
              </p:ext>
            </p:extLst>
          </p:nvPr>
        </p:nvGraphicFramePr>
        <p:xfrm>
          <a:off x="492367" y="3516923"/>
          <a:ext cx="594360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473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04867" y="2414570"/>
            <a:ext cx="4998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Доход от 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НИР 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расчете на одного 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преподавателя, тыс. тенге, 2021 год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4866" y="6198659"/>
            <a:ext cx="10908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приобретенных основных средств по 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ПЦФ и ГФ, тыс. тенге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769357"/>
              </p:ext>
            </p:extLst>
          </p:nvPr>
        </p:nvGraphicFramePr>
        <p:xfrm>
          <a:off x="804868" y="0"/>
          <a:ext cx="4998056" cy="2414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6089048"/>
              </p:ext>
            </p:extLst>
          </p:nvPr>
        </p:nvGraphicFramePr>
        <p:xfrm>
          <a:off x="804866" y="3258180"/>
          <a:ext cx="1090891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740769" y="0"/>
            <a:ext cx="5451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Преподаватели, принимающие активное участие в </a:t>
            </a: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НИР, 2021 год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16761283"/>
              </p:ext>
            </p:extLst>
          </p:nvPr>
        </p:nvGraphicFramePr>
        <p:xfrm>
          <a:off x="6641594" y="646330"/>
          <a:ext cx="5398006" cy="2611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4671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3171" y="2869232"/>
            <a:ext cx="45215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Количество поданных заявок на конкурс молодых 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ученых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662400"/>
              </p:ext>
            </p:extLst>
          </p:nvPr>
        </p:nvGraphicFramePr>
        <p:xfrm>
          <a:off x="613172" y="287216"/>
          <a:ext cx="5072519" cy="2582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9621967"/>
              </p:ext>
            </p:extLst>
          </p:nvPr>
        </p:nvGraphicFramePr>
        <p:xfrm>
          <a:off x="6037385" y="287216"/>
          <a:ext cx="5615354" cy="2582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636423" y="2869232"/>
            <a:ext cx="5016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ППС, участвующих в выполнении научных </a:t>
            </a:r>
            <a:r>
              <a:rPr lang="ru-RU" sz="2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проектов, 2021 год</a:t>
            </a:r>
            <a:endParaRPr lang="ru-RU" sz="20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85691" y="4743362"/>
            <a:ext cx="6342492" cy="20313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176213"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Лаборатория геномной селекции </a:t>
            </a:r>
            <a:endParaRPr lang="ru-RU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Инновационный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научно-производственный комплекс по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животноводству</a:t>
            </a:r>
            <a:endParaRPr lang="ru-RU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Лаборатория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«Пищевая безопасность»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Лаборатория ветеринарной биобезопасности и биотехнологии</a:t>
            </a:r>
            <a:endParaRPr lang="ru-RU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Водные биоресурсы и сохранение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гидробионтов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73816" y="3727699"/>
            <a:ext cx="6342491" cy="92333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Разработаны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инвестиционные  предложения ГИП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увеличения уставного капитала и реализации следующих проектов: </a:t>
            </a:r>
            <a:endParaRPr lang="ru-RU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4"/>
          <a:srcRect l="43548" t="16654" r="24742" b="5930"/>
          <a:stretch/>
        </p:blipFill>
        <p:spPr bwMode="auto">
          <a:xfrm>
            <a:off x="2907323" y="3727700"/>
            <a:ext cx="2520462" cy="30469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12272" y="3727699"/>
            <a:ext cx="2192217" cy="107721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отчетном году университет успешно прошел аккредитацию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12271" y="4939007"/>
            <a:ext cx="2192217" cy="156966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действия свидетельства об аккредитации до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апреля 2026 года</a:t>
            </a:r>
          </a:p>
          <a:p>
            <a:pPr algn="ctr"/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87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-26987"/>
            <a:ext cx="12192000" cy="527319"/>
          </a:xfrm>
          <a:prstGeom prst="rect">
            <a:avLst/>
          </a:prstGeom>
          <a:gradFill flip="none" rotWithShape="1">
            <a:gsLst>
              <a:gs pos="10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Коммерциализация РННТД </a:t>
            </a:r>
            <a:endParaRPr lang="ru-RU" sz="2000" dirty="0">
              <a:solidFill>
                <a:srgbClr val="C00000"/>
              </a:solidFill>
              <a:latin typeface="Calibri" pitchFamily="34" charset="0"/>
              <a:ea typeface="WenQuanYi Micro Hei"/>
              <a:cs typeface="WenQuanYi Micro Hei"/>
            </a:endParaRPr>
          </a:p>
        </p:txBody>
      </p:sp>
      <p:sp>
        <p:nvSpPr>
          <p:cNvPr id="14" name="Заголовок 11"/>
          <p:cNvSpPr txBox="1">
            <a:spLocks/>
          </p:cNvSpPr>
          <p:nvPr/>
        </p:nvSpPr>
        <p:spPr>
          <a:xfrm>
            <a:off x="189663" y="379560"/>
            <a:ext cx="4541825" cy="5773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инновационных проектов университета в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конкурсах грантов по коммерциализации (2021 г.)</a:t>
            </a: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134647437"/>
              </p:ext>
            </p:extLst>
          </p:nvPr>
        </p:nvGraphicFramePr>
        <p:xfrm>
          <a:off x="297652" y="956930"/>
          <a:ext cx="4412571" cy="2837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571574623"/>
              </p:ext>
            </p:extLst>
          </p:nvPr>
        </p:nvGraphicFramePr>
        <p:xfrm>
          <a:off x="4614530" y="500332"/>
          <a:ext cx="3965945" cy="3125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4035573992"/>
              </p:ext>
            </p:extLst>
          </p:nvPr>
        </p:nvGraphicFramePr>
        <p:xfrm>
          <a:off x="8463516" y="534036"/>
          <a:ext cx="3646968" cy="3166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Google Shape;108;p14"/>
          <p:cNvSpPr txBox="1">
            <a:spLocks/>
          </p:cNvSpPr>
          <p:nvPr/>
        </p:nvSpPr>
        <p:spPr>
          <a:xfrm>
            <a:off x="1098697" y="3625702"/>
            <a:ext cx="10363200" cy="33672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accent1"/>
              </a:buClr>
              <a:buSzPts val="4000"/>
            </a:pPr>
            <a:r>
              <a:rPr lang="ru-RU" sz="2000" b="1" dirty="0" smtClean="0">
                <a:solidFill>
                  <a:srgbClr val="C00000"/>
                </a:solidFill>
              </a:rPr>
              <a:t>Основные результаты: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0" name="Google Shape;112;p14" descr="https://encrypted-tbn0.gstatic.com/images?q=tbn:ANd9GcSiAVSOIVBR-fG_5aOXI9MM58hbWY8rHK6sDrDMy9BU5t54gnCR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8742" y="4086086"/>
            <a:ext cx="923851" cy="581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12;p14" descr="https://encrypted-tbn0.gstatic.com/images?q=tbn:ANd9GcSiAVSOIVBR-fG_5aOXI9MM58hbWY8rHK6sDrDMy9BU5t54gnCR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3111" y="4915655"/>
            <a:ext cx="900766" cy="598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12;p14" descr="https://encrypted-tbn0.gstatic.com/images?q=tbn:ANd9GcSiAVSOIVBR-fG_5aOXI9MM58hbWY8rHK6sDrDMy9BU5t54gnCR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7456" y="5730949"/>
            <a:ext cx="846421" cy="64858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37;p16"/>
          <p:cNvSpPr/>
          <p:nvPr/>
        </p:nvSpPr>
        <p:spPr>
          <a:xfrm>
            <a:off x="1560327" y="3941165"/>
            <a:ext cx="10291430" cy="834367"/>
          </a:xfrm>
          <a:prstGeom prst="rightArrow">
            <a:avLst>
              <a:gd name="adj1" fmla="val 75000"/>
              <a:gd name="adj2" fmla="val 50000"/>
            </a:avLst>
          </a:prstGeom>
          <a:solidFill>
            <a:srgbClr val="EFCECA">
              <a:alpha val="89803"/>
            </a:srgbClr>
          </a:solidFill>
          <a:ln w="12700" cap="flat" cmpd="sng">
            <a:solidFill>
              <a:srgbClr val="EFCECA">
                <a:alpha val="8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600" b="1" dirty="0">
                <a:solidFill>
                  <a:srgbClr val="FF0000"/>
                </a:solidFill>
              </a:rPr>
              <a:t>2 </a:t>
            </a:r>
            <a:r>
              <a:rPr lang="ru-RU" sz="1600" dirty="0"/>
              <a:t>инновационных проекта под руководством Д. </a:t>
            </a:r>
            <a:r>
              <a:rPr lang="ru-RU" sz="1600" dirty="0" err="1"/>
              <a:t>Кушалиева</a:t>
            </a:r>
            <a:r>
              <a:rPr lang="ru-RU" sz="1600" dirty="0"/>
              <a:t> и </a:t>
            </a:r>
            <a:r>
              <a:rPr lang="ru-RU" sz="1600" dirty="0" err="1"/>
              <a:t>И</a:t>
            </a:r>
            <a:r>
              <a:rPr lang="ru-RU" sz="1600" dirty="0"/>
              <a:t>. </a:t>
            </a:r>
            <a:r>
              <a:rPr lang="ru-RU" sz="1600" dirty="0" err="1"/>
              <a:t>Бейшовой</a:t>
            </a:r>
            <a:r>
              <a:rPr lang="ru-RU" sz="1600" dirty="0"/>
              <a:t> прошли в финалы конкурсов грантов по коммерциализации МЦРИАП РК и </a:t>
            </a:r>
            <a:r>
              <a:rPr lang="ru-RU" sz="1600" dirty="0" smtClean="0"/>
              <a:t>ГСНС/ГМНС</a:t>
            </a:r>
            <a:r>
              <a:rPr lang="ru-RU" sz="1600"/>
              <a:t>, соответственно.</a:t>
            </a:r>
            <a:endParaRPr lang="ru-RU" sz="1600" dirty="0"/>
          </a:p>
        </p:txBody>
      </p:sp>
      <p:sp>
        <p:nvSpPr>
          <p:cNvPr id="18" name="Google Shape;137;p16"/>
          <p:cNvSpPr/>
          <p:nvPr/>
        </p:nvSpPr>
        <p:spPr>
          <a:xfrm>
            <a:off x="1560326" y="4775532"/>
            <a:ext cx="10291431" cy="878330"/>
          </a:xfrm>
          <a:prstGeom prst="rightArrow">
            <a:avLst>
              <a:gd name="adj1" fmla="val 75000"/>
              <a:gd name="adj2" fmla="val 50000"/>
            </a:avLst>
          </a:prstGeom>
          <a:solidFill>
            <a:srgbClr val="EFCECA">
              <a:alpha val="89803"/>
            </a:srgbClr>
          </a:solidFill>
          <a:ln w="12700" cap="flat" cmpd="sng">
            <a:solidFill>
              <a:srgbClr val="EFCECA">
                <a:alpha val="8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600" dirty="0"/>
              <a:t>Также по всем проектам: создано ИП, проведено маркетинговое исследование, разработан бизнес-план, найден </a:t>
            </a:r>
            <a:r>
              <a:rPr lang="ru-RU" sz="1600" dirty="0" smtClean="0"/>
              <a:t>бизнес-партнер, разработаны </a:t>
            </a:r>
            <a:r>
              <a:rPr lang="ru-RU" sz="1600" dirty="0"/>
              <a:t>слайды и </a:t>
            </a:r>
            <a:r>
              <a:rPr lang="ru-RU" sz="1600" dirty="0" err="1"/>
              <a:t>тизеры</a:t>
            </a:r>
            <a:r>
              <a:rPr lang="ru-RU" sz="1600" dirty="0"/>
              <a:t> для презентации проектов потенциальным партнерам и/или инвесторам</a:t>
            </a:r>
          </a:p>
        </p:txBody>
      </p:sp>
      <p:sp>
        <p:nvSpPr>
          <p:cNvPr id="23" name="Google Shape;137;p16"/>
          <p:cNvSpPr/>
          <p:nvPr/>
        </p:nvSpPr>
        <p:spPr>
          <a:xfrm>
            <a:off x="1560327" y="5653862"/>
            <a:ext cx="10291431" cy="878330"/>
          </a:xfrm>
          <a:prstGeom prst="rightArrow">
            <a:avLst>
              <a:gd name="adj1" fmla="val 75000"/>
              <a:gd name="adj2" fmla="val 50000"/>
            </a:avLst>
          </a:prstGeom>
          <a:solidFill>
            <a:srgbClr val="EFCECA">
              <a:alpha val="89803"/>
            </a:srgbClr>
          </a:solidFill>
          <a:ln w="12700" cap="flat" cmpd="sng">
            <a:solidFill>
              <a:srgbClr val="EFCECA">
                <a:alpha val="8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600" dirty="0"/>
              <a:t>Участие в Республиканском рейтинге лучших проектов коммерциализации технологий АО «Фонд науки». Результат: </a:t>
            </a:r>
            <a:r>
              <a:rPr lang="ru-RU" sz="1600" b="1" dirty="0">
                <a:solidFill>
                  <a:srgbClr val="FF0000"/>
                </a:solidFill>
              </a:rPr>
              <a:t>2</a:t>
            </a:r>
            <a:r>
              <a:rPr lang="ru-RU" sz="1600" dirty="0"/>
              <a:t> проекта (под руководством Б. </a:t>
            </a:r>
            <a:r>
              <a:rPr lang="ru-RU" sz="1600" dirty="0" err="1"/>
              <a:t>Траисова</a:t>
            </a:r>
            <a:r>
              <a:rPr lang="ru-RU" sz="1600" dirty="0"/>
              <a:t> и С. </a:t>
            </a:r>
            <a:r>
              <a:rPr lang="ru-RU" sz="1600" dirty="0" err="1"/>
              <a:t>Монтаева</a:t>
            </a:r>
            <a:r>
              <a:rPr lang="ru-RU" sz="1600" dirty="0"/>
              <a:t>) в </a:t>
            </a:r>
            <a:r>
              <a:rPr lang="ru-RU" sz="1600" b="1" dirty="0">
                <a:solidFill>
                  <a:srgbClr val="FF0000"/>
                </a:solidFill>
              </a:rPr>
              <a:t>Топе 50 лучших </a:t>
            </a:r>
            <a:r>
              <a:rPr lang="ru-RU" sz="1600" dirty="0"/>
              <a:t>проектов коммерциализации РК, </a:t>
            </a:r>
            <a:r>
              <a:rPr lang="ru-RU" sz="1600" b="1" dirty="0">
                <a:solidFill>
                  <a:srgbClr val="FF0000"/>
                </a:solidFill>
              </a:rPr>
              <a:t>5</a:t>
            </a:r>
            <a:r>
              <a:rPr lang="ru-RU" sz="1600" dirty="0"/>
              <a:t> и </a:t>
            </a:r>
            <a:r>
              <a:rPr lang="ru-RU" sz="1600" b="1" dirty="0">
                <a:solidFill>
                  <a:srgbClr val="FF0000"/>
                </a:solidFill>
              </a:rPr>
              <a:t>49</a:t>
            </a:r>
            <a:r>
              <a:rPr lang="ru-RU" sz="1600" dirty="0"/>
              <a:t> места. </a:t>
            </a:r>
          </a:p>
        </p:txBody>
      </p:sp>
    </p:spTree>
    <p:extLst>
      <p:ext uri="{BB962C8B-B14F-4D97-AF65-F5344CB8AC3E}">
        <p14:creationId xmlns:p14="http://schemas.microsoft.com/office/powerpoint/2010/main" val="3434029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-26987"/>
            <a:ext cx="12192000" cy="527319"/>
          </a:xfrm>
          <a:prstGeom prst="rect">
            <a:avLst/>
          </a:prstGeom>
          <a:gradFill flip="none" rotWithShape="1">
            <a:gsLst>
              <a:gs pos="10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Коммерциализация РННТД </a:t>
            </a:r>
            <a:endParaRPr lang="ru-RU" sz="2400" dirty="0">
              <a:solidFill>
                <a:srgbClr val="C00000"/>
              </a:solidFill>
              <a:latin typeface="Calibri" pitchFamily="34" charset="0"/>
              <a:ea typeface="WenQuanYi Micro Hei"/>
              <a:cs typeface="WenQuanYi Micro Hei"/>
            </a:endParaRPr>
          </a:p>
        </p:txBody>
      </p:sp>
      <p:sp>
        <p:nvSpPr>
          <p:cNvPr id="14" name="Заголовок 11"/>
          <p:cNvSpPr txBox="1">
            <a:spLocks/>
          </p:cNvSpPr>
          <p:nvPr/>
        </p:nvSpPr>
        <p:spPr>
          <a:xfrm>
            <a:off x="189663" y="379560"/>
            <a:ext cx="4807639" cy="6305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Обучение коммерциализации (2021 г.)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817388594"/>
              </p:ext>
            </p:extLst>
          </p:nvPr>
        </p:nvGraphicFramePr>
        <p:xfrm>
          <a:off x="189663" y="1123778"/>
          <a:ext cx="5434959" cy="317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Google Shape;108;p14"/>
          <p:cNvSpPr txBox="1">
            <a:spLocks/>
          </p:cNvSpPr>
          <p:nvPr/>
        </p:nvSpPr>
        <p:spPr>
          <a:xfrm>
            <a:off x="6316371" y="379560"/>
            <a:ext cx="5634623" cy="3558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accent1"/>
              </a:buClr>
              <a:buSzPts val="4000"/>
            </a:pPr>
            <a:r>
              <a:rPr lang="ru-RU" sz="1600" b="1" dirty="0" smtClean="0">
                <a:solidFill>
                  <a:srgbClr val="C00000"/>
                </a:solidFill>
              </a:rPr>
              <a:t>Продвижение проектов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22" name="Google Shape;112;p14" descr="https://encrypted-tbn0.gstatic.com/images?q=tbn:ANd9GcSiAVSOIVBR-fG_5aOXI9MM58hbWY8rHK6sDrDMy9BU5t54gnC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39648" y="4038527"/>
            <a:ext cx="846421" cy="47032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7;p16"/>
          <p:cNvSpPr/>
          <p:nvPr/>
        </p:nvSpPr>
        <p:spPr>
          <a:xfrm>
            <a:off x="6013661" y="3827721"/>
            <a:ext cx="6240041" cy="775579"/>
          </a:xfrm>
          <a:prstGeom prst="rightArrow">
            <a:avLst>
              <a:gd name="adj1" fmla="val 75000"/>
              <a:gd name="adj2" fmla="val 50000"/>
            </a:avLst>
          </a:prstGeom>
          <a:solidFill>
            <a:srgbClr val="EFCECA">
              <a:alpha val="89803"/>
            </a:srgbClr>
          </a:solidFill>
          <a:ln w="12700" cap="flat" cmpd="sng">
            <a:solidFill>
              <a:srgbClr val="EFCECA">
                <a:alpha val="8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200" dirty="0"/>
              <a:t>Сформирована </a:t>
            </a:r>
            <a:r>
              <a:rPr lang="ru-RU" sz="1200" b="1" dirty="0" smtClean="0">
                <a:solidFill>
                  <a:srgbClr val="FF0000"/>
                </a:solidFill>
              </a:rPr>
              <a:t>База </a:t>
            </a:r>
            <a:r>
              <a:rPr lang="ru-RU" sz="1200" b="1" dirty="0">
                <a:solidFill>
                  <a:srgbClr val="FF0000"/>
                </a:solidFill>
              </a:rPr>
              <a:t>данных РННТД  </a:t>
            </a:r>
            <a:r>
              <a:rPr lang="ru-RU" sz="1200" dirty="0">
                <a:hlinkClick r:id="rId5"/>
              </a:rPr>
              <a:t>http://new.wkau.kz/ru/nauchnye-proekty</a:t>
            </a:r>
            <a:r>
              <a:rPr lang="ru-RU" sz="1200" dirty="0" smtClean="0">
                <a:hlinkClick r:id="rId5"/>
              </a:rPr>
              <a:t>/</a:t>
            </a:r>
            <a:r>
              <a:rPr lang="ru-RU" sz="1200" dirty="0" smtClean="0"/>
              <a:t>  (</a:t>
            </a:r>
            <a:r>
              <a:rPr lang="ru-RU" sz="1200" dirty="0"/>
              <a:t>с использованием патентной поисковой системы </a:t>
            </a:r>
            <a:r>
              <a:rPr lang="ru-RU" sz="1200" dirty="0" err="1"/>
              <a:t>PatentInspiration</a:t>
            </a:r>
            <a:r>
              <a:rPr lang="ru-RU" sz="1200" dirty="0"/>
              <a:t>, </a:t>
            </a:r>
            <a:r>
              <a:rPr lang="ru-RU" sz="1200" dirty="0" smtClean="0"/>
              <a:t>ресурсов </a:t>
            </a:r>
            <a:r>
              <a:rPr lang="ru-RU" sz="1200" dirty="0"/>
              <a:t>НИИС </a:t>
            </a:r>
            <a:r>
              <a:rPr lang="ru-RU" sz="1200" dirty="0" smtClean="0"/>
              <a:t>РК и ФИПС </a:t>
            </a:r>
            <a:r>
              <a:rPr lang="ru-RU" sz="1200" dirty="0"/>
              <a:t>РФ). </a:t>
            </a:r>
            <a:endParaRPr sz="1200" dirty="0"/>
          </a:p>
        </p:txBody>
      </p:sp>
      <p:sp>
        <p:nvSpPr>
          <p:cNvPr id="23" name="Google Shape;137;p16"/>
          <p:cNvSpPr/>
          <p:nvPr/>
        </p:nvSpPr>
        <p:spPr>
          <a:xfrm>
            <a:off x="5951959" y="4635795"/>
            <a:ext cx="6240039" cy="685260"/>
          </a:xfrm>
          <a:prstGeom prst="rightArrow">
            <a:avLst>
              <a:gd name="adj1" fmla="val 75000"/>
              <a:gd name="adj2" fmla="val 50000"/>
            </a:avLst>
          </a:prstGeom>
          <a:solidFill>
            <a:srgbClr val="EFCECA">
              <a:alpha val="89803"/>
            </a:srgbClr>
          </a:solidFill>
          <a:ln w="12700" cap="flat" cmpd="sng">
            <a:solidFill>
              <a:srgbClr val="EFCECA">
                <a:alpha val="8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200" dirty="0" smtClean="0"/>
              <a:t>Презентации </a:t>
            </a:r>
            <a:r>
              <a:rPr lang="ru-RU" sz="1400" b="1" dirty="0">
                <a:solidFill>
                  <a:srgbClr val="FF0000"/>
                </a:solidFill>
              </a:rPr>
              <a:t>6</a:t>
            </a:r>
            <a:r>
              <a:rPr lang="ru-RU" sz="1200" dirty="0"/>
              <a:t> проектов в </a:t>
            </a:r>
            <a:r>
              <a:rPr lang="ru-RU" sz="1200" b="1" dirty="0">
                <a:solidFill>
                  <a:srgbClr val="FF0000"/>
                </a:solidFill>
              </a:rPr>
              <a:t>«</a:t>
            </a:r>
            <a:r>
              <a:rPr lang="ru-RU" sz="1200" b="1" dirty="0" err="1">
                <a:solidFill>
                  <a:srgbClr val="FF0000"/>
                </a:solidFill>
              </a:rPr>
              <a:t>Өнертабыс</a:t>
            </a:r>
            <a:r>
              <a:rPr lang="ru-RU" sz="1200" b="1" dirty="0">
                <a:solidFill>
                  <a:srgbClr val="FF0000"/>
                </a:solidFill>
              </a:rPr>
              <a:t> </a:t>
            </a:r>
            <a:r>
              <a:rPr lang="ru-RU" sz="1200" b="1" dirty="0" err="1">
                <a:solidFill>
                  <a:srgbClr val="FF0000"/>
                </a:solidFill>
              </a:rPr>
              <a:t>питчі</a:t>
            </a:r>
            <a:r>
              <a:rPr lang="ru-RU" sz="1200" b="1" dirty="0">
                <a:solidFill>
                  <a:srgbClr val="FF0000"/>
                </a:solidFill>
              </a:rPr>
              <a:t>» </a:t>
            </a:r>
            <a:r>
              <a:rPr lang="ru-RU" sz="1200" b="1" dirty="0" smtClean="0"/>
              <a:t>АО </a:t>
            </a:r>
            <a:r>
              <a:rPr lang="ru-RU" sz="1200" b="1" dirty="0"/>
              <a:t>«Фонд науки»</a:t>
            </a:r>
            <a:r>
              <a:rPr lang="ru-RU" sz="1200" dirty="0"/>
              <a:t>. Результаты: </a:t>
            </a:r>
            <a:r>
              <a:rPr lang="ru-RU" sz="1400" b="1" dirty="0">
                <a:solidFill>
                  <a:srgbClr val="FF0000"/>
                </a:solidFill>
              </a:rPr>
              <a:t>4</a:t>
            </a:r>
            <a:r>
              <a:rPr lang="ru-RU" sz="1200" b="1" dirty="0">
                <a:solidFill>
                  <a:srgbClr val="FF0000"/>
                </a:solidFill>
              </a:rPr>
              <a:t> </a:t>
            </a:r>
            <a:r>
              <a:rPr lang="ru-RU" sz="1200" dirty="0"/>
              <a:t>команды (под руководством С. </a:t>
            </a:r>
            <a:r>
              <a:rPr lang="ru-RU" sz="1200" dirty="0" err="1"/>
              <a:t>Монтаева</a:t>
            </a:r>
            <a:r>
              <a:rPr lang="ru-RU" sz="1200" dirty="0"/>
              <a:t>, М. </a:t>
            </a:r>
            <a:r>
              <a:rPr lang="ru-RU" sz="1200" dirty="0" err="1"/>
              <a:t>Елекешевой</a:t>
            </a:r>
            <a:r>
              <a:rPr lang="ru-RU" sz="1200" dirty="0"/>
              <a:t>, Д. </a:t>
            </a:r>
            <a:r>
              <a:rPr lang="ru-RU" sz="1200" dirty="0" err="1"/>
              <a:t>Кушалиева</a:t>
            </a:r>
            <a:r>
              <a:rPr lang="ru-RU" sz="1200" dirty="0"/>
              <a:t> и Н. </a:t>
            </a:r>
            <a:r>
              <a:rPr lang="ru-RU" sz="1200" dirty="0" err="1"/>
              <a:t>Монтаевой</a:t>
            </a:r>
            <a:r>
              <a:rPr lang="ru-RU" sz="1200" dirty="0"/>
              <a:t>) прошли отбор и готовятся к презентации в Клубе </a:t>
            </a:r>
            <a:r>
              <a:rPr lang="ru-RU" sz="1200" dirty="0" smtClean="0"/>
              <a:t>бизнес-партнеров. </a:t>
            </a:r>
            <a:endParaRPr lang="ru-RU" sz="1200" dirty="0"/>
          </a:p>
        </p:txBody>
      </p:sp>
      <p:sp>
        <p:nvSpPr>
          <p:cNvPr id="24" name="Google Shape;137;p16"/>
          <p:cNvSpPr/>
          <p:nvPr/>
        </p:nvSpPr>
        <p:spPr>
          <a:xfrm>
            <a:off x="5951957" y="5422605"/>
            <a:ext cx="6240039" cy="711053"/>
          </a:xfrm>
          <a:prstGeom prst="rightArrow">
            <a:avLst>
              <a:gd name="adj1" fmla="val 75000"/>
              <a:gd name="adj2" fmla="val 50000"/>
            </a:avLst>
          </a:prstGeom>
          <a:solidFill>
            <a:srgbClr val="EFCECA">
              <a:alpha val="89803"/>
            </a:srgbClr>
          </a:solidFill>
          <a:ln w="12700" cap="flat" cmpd="sng">
            <a:solidFill>
              <a:srgbClr val="EFCECA">
                <a:alpha val="8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200" dirty="0" smtClean="0"/>
              <a:t>В </a:t>
            </a:r>
            <a:r>
              <a:rPr lang="ru-RU" sz="1200" dirty="0"/>
              <a:t>рамках дисциплины «Коммерциализация НИОКР» магистранты университета прошли также обучение </a:t>
            </a:r>
            <a:r>
              <a:rPr lang="ru-RU" sz="1200" dirty="0" smtClean="0"/>
              <a:t>в </a:t>
            </a:r>
            <a:r>
              <a:rPr lang="ru-RU" sz="1200" b="1" dirty="0"/>
              <a:t>Школе </a:t>
            </a:r>
            <a:r>
              <a:rPr lang="ru-RU" sz="1200" b="1" dirty="0" err="1"/>
              <a:t>Стартап</a:t>
            </a:r>
            <a:r>
              <a:rPr lang="ru-RU" sz="1200" b="1" dirty="0"/>
              <a:t>   </a:t>
            </a:r>
            <a:r>
              <a:rPr lang="ru-RU" sz="1200" b="1" dirty="0" err="1"/>
              <a:t>Astana</a:t>
            </a:r>
            <a:r>
              <a:rPr lang="ru-RU" sz="1200" b="1" dirty="0"/>
              <a:t> </a:t>
            </a:r>
            <a:r>
              <a:rPr lang="ru-RU" sz="1200" b="1" dirty="0" err="1"/>
              <a:t>Hub</a:t>
            </a:r>
            <a:r>
              <a:rPr lang="ru-RU" sz="1200" b="1" dirty="0"/>
              <a:t> </a:t>
            </a:r>
            <a:r>
              <a:rPr lang="ru-RU" sz="1200" dirty="0"/>
              <a:t>(</a:t>
            </a:r>
            <a:r>
              <a:rPr lang="ru-RU" sz="1400" b="1" dirty="0">
                <a:solidFill>
                  <a:srgbClr val="FF0000"/>
                </a:solidFill>
              </a:rPr>
              <a:t>10</a:t>
            </a:r>
            <a:r>
              <a:rPr lang="ru-RU" sz="1200" b="1" dirty="0">
                <a:solidFill>
                  <a:srgbClr val="FF0000"/>
                </a:solidFill>
              </a:rPr>
              <a:t> </a:t>
            </a:r>
            <a:r>
              <a:rPr lang="ru-RU" sz="1200" dirty="0"/>
              <a:t>сертификатов).</a:t>
            </a:r>
          </a:p>
        </p:txBody>
      </p:sp>
      <p:pic>
        <p:nvPicPr>
          <p:cNvPr id="26" name="Google Shape;112;p14" descr="https://encrypted-tbn0.gstatic.com/images?q=tbn:ANd9GcSiAVSOIVBR-fG_5aOXI9MM58hbWY8rHK6sDrDMy9BU5t54gnC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9453" y="4743263"/>
            <a:ext cx="846421" cy="470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12;p14" descr="https://encrypted-tbn0.gstatic.com/images?q=tbn:ANd9GcSiAVSOIVBR-fG_5aOXI9MM58hbWY8rHK6sDrDMy9BU5t54gnC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39648" y="5542969"/>
            <a:ext cx="846421" cy="47032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137;p16"/>
          <p:cNvSpPr/>
          <p:nvPr/>
        </p:nvSpPr>
        <p:spPr>
          <a:xfrm>
            <a:off x="5951959" y="6149353"/>
            <a:ext cx="6240040" cy="653261"/>
          </a:xfrm>
          <a:prstGeom prst="rightArrow">
            <a:avLst>
              <a:gd name="adj1" fmla="val 75000"/>
              <a:gd name="adj2" fmla="val 50000"/>
            </a:avLst>
          </a:prstGeom>
          <a:solidFill>
            <a:srgbClr val="EFCECA">
              <a:alpha val="89803"/>
            </a:srgbClr>
          </a:solidFill>
          <a:ln w="12700" cap="flat" cmpd="sng">
            <a:solidFill>
              <a:srgbClr val="EFCECA">
                <a:alpha val="8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200" dirty="0" smtClean="0"/>
              <a:t>В целях пропаганды коммерциализации технологий опубликовано 2 статьи  в газетах «</a:t>
            </a:r>
            <a:r>
              <a:rPr lang="en-US" sz="1200" dirty="0" err="1" smtClean="0"/>
              <a:t>Zhaikpress</a:t>
            </a:r>
            <a:r>
              <a:rPr lang="ru-RU" sz="1200" dirty="0" smtClean="0"/>
              <a:t>» и «Пульс».</a:t>
            </a:r>
            <a:endParaRPr lang="ru-RU" sz="1200" b="1" dirty="0"/>
          </a:p>
        </p:txBody>
      </p:sp>
      <p:pic>
        <p:nvPicPr>
          <p:cNvPr id="30" name="Google Shape;112;p14" descr="https://encrypted-tbn0.gstatic.com/images?q=tbn:ANd9GcSiAVSOIVBR-fG_5aOXI9MM58hbWY8rHK6sDrDMy9BU5t54gnC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5536" y="6240821"/>
            <a:ext cx="846421" cy="47032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2253960692"/>
              </p:ext>
            </p:extLst>
          </p:nvPr>
        </p:nvGraphicFramePr>
        <p:xfrm>
          <a:off x="5635256" y="663348"/>
          <a:ext cx="6556739" cy="3164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41931" y="6340066"/>
            <a:ext cx="41601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Действующие ОИС</a:t>
            </a:r>
            <a:endParaRPr lang="ru-RU" sz="1600" b="1" dirty="0">
              <a:solidFill>
                <a:schemeClr val="accent5"/>
              </a:solidFill>
            </a:endParaRP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1197641"/>
              </p:ext>
            </p:extLst>
          </p:nvPr>
        </p:nvGraphicFramePr>
        <p:xfrm>
          <a:off x="302934" y="4302369"/>
          <a:ext cx="4572000" cy="2133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558253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5911" y="5961130"/>
            <a:ext cx="5381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опубликованных научных 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статей в </a:t>
            </a:r>
            <a:r>
              <a:rPr lang="ru-RU" sz="1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международных рецензируемых научных журналах 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разрезе 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институтов, 2021 год</a:t>
            </a:r>
            <a:endParaRPr lang="ru-RU" sz="1600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43347" y="2475693"/>
            <a:ext cx="5064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полученных охранных документов в результате реализации проектов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4041" y="2475693"/>
            <a:ext cx="5443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Динамика количества  публикаций  </a:t>
            </a:r>
          </a:p>
          <a:p>
            <a:pPr algn="ctr"/>
            <a:r>
              <a:rPr lang="kk-KZ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БД 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Scopus</a:t>
            </a: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Web </a:t>
            </a:r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science</a:t>
            </a:r>
            <a:endParaRPr lang="ru-RU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3108028"/>
              </p:ext>
            </p:extLst>
          </p:nvPr>
        </p:nvGraphicFramePr>
        <p:xfrm>
          <a:off x="615911" y="3217930"/>
          <a:ext cx="53816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8008738"/>
              </p:ext>
            </p:extLst>
          </p:nvPr>
        </p:nvGraphicFramePr>
        <p:xfrm>
          <a:off x="6843347" y="55657"/>
          <a:ext cx="5064368" cy="2420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0846015"/>
              </p:ext>
            </p:extLst>
          </p:nvPr>
        </p:nvGraphicFramePr>
        <p:xfrm>
          <a:off x="615911" y="273096"/>
          <a:ext cx="5381625" cy="2329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8978400"/>
              </p:ext>
            </p:extLst>
          </p:nvPr>
        </p:nvGraphicFramePr>
        <p:xfrm>
          <a:off x="6843347" y="3217930"/>
          <a:ext cx="506436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843347" y="5961130"/>
            <a:ext cx="5064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опубликованных научных статей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разрезе институтов и центров,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68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54642" y="850606"/>
            <a:ext cx="7845633" cy="1573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ЛАБОРАТОРИЯ ХИМИЧЕСКОГО АНАЛИЗА ОКАЗЫВАЕТ УСЛУГИ ПО СЛЕДУЮЩИМ НАПРАВЛЕНИЯМ:</a:t>
            </a:r>
          </a:p>
          <a:p>
            <a:pPr algn="ctr"/>
            <a:r>
              <a:rPr lang="ru-RU" sz="1400" dirty="0" smtClean="0"/>
              <a:t>- </a:t>
            </a:r>
            <a:r>
              <a:rPr lang="ru-RU" sz="1400" dirty="0"/>
              <a:t>агрохимический анализ почв и грунтов;</a:t>
            </a:r>
          </a:p>
          <a:p>
            <a:pPr algn="ctr"/>
            <a:r>
              <a:rPr lang="ru-RU" sz="1400" dirty="0"/>
              <a:t>- химический анализ воды (поверхностные, подземные и т.д.);</a:t>
            </a:r>
          </a:p>
          <a:p>
            <a:pPr algn="ctr"/>
            <a:r>
              <a:rPr lang="ru-RU" sz="1400" dirty="0"/>
              <a:t>- анализ атмосферного воздуха и выбросов промышленных предприятий в атмосферу;</a:t>
            </a:r>
          </a:p>
          <a:p>
            <a:pPr algn="ctr"/>
            <a:r>
              <a:rPr lang="ru-RU" sz="1400" dirty="0"/>
              <a:t>- анализ мяса, мясных продуктов, рыбы, молока и молочных продуктов, зерна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54643" y="2509284"/>
            <a:ext cx="7740504" cy="1189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ЛАБОРАТОРИЯ ЗООТЕХНИЧЕСКОГО АНАЛИЗА КОРМОВ </a:t>
            </a:r>
          </a:p>
          <a:p>
            <a:pPr algn="ctr"/>
            <a:r>
              <a:rPr lang="ru-RU" dirty="0" smtClean="0"/>
              <a:t>оказывает </a:t>
            </a:r>
            <a:r>
              <a:rPr lang="ru-RU" dirty="0"/>
              <a:t>услуги по анализу кормов сельскохозяйственных животных (определение сырой клетчатки, влаги, кормовых единиц и т.д</a:t>
            </a:r>
            <a:r>
              <a:rPr lang="ru-RU" dirty="0" smtClean="0"/>
              <a:t>.)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59770" y="3795823"/>
            <a:ext cx="7740505" cy="2270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ЛАБОРАТОРИЯ БИОТЕХНОЛОГИИ И ДИАГНОСТИКИ ИНФЕКЦИОННЫХ БОЛЕЗНЕЙ </a:t>
            </a:r>
            <a:r>
              <a:rPr lang="ru-RU" sz="1600" b="1" dirty="0">
                <a:solidFill>
                  <a:schemeClr val="bg1"/>
                </a:solidFill>
              </a:rPr>
              <a:t>ОКАЗЫВАЕТ УСЛУГИ ПО СЛЕДУЮЩИМ НАПРАВЛЕНИЯМ:</a:t>
            </a:r>
            <a:endParaRPr lang="ru-RU" sz="1600" b="1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ДНК-паспортизация </a:t>
            </a:r>
            <a:r>
              <a:rPr lang="ru-RU" sz="1600" dirty="0"/>
              <a:t>КРС и </a:t>
            </a:r>
            <a:r>
              <a:rPr lang="ru-RU" sz="1600" dirty="0" smtClean="0"/>
              <a:t>лошадей;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установление </a:t>
            </a:r>
            <a:r>
              <a:rPr lang="ru-RU" sz="1600" dirty="0"/>
              <a:t>происхождения животного при судебных </a:t>
            </a:r>
            <a:r>
              <a:rPr lang="ru-RU" sz="1600" dirty="0" smtClean="0"/>
              <a:t>разбирательствах;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диагностика </a:t>
            </a:r>
            <a:r>
              <a:rPr lang="en-US" sz="1600" dirty="0"/>
              <a:t>COVID</a:t>
            </a:r>
            <a:r>
              <a:rPr lang="ru-RU" sz="1600" dirty="0" smtClean="0"/>
              <a:t>-19;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морфологический </a:t>
            </a:r>
            <a:r>
              <a:rPr lang="ru-RU" sz="1600" dirty="0"/>
              <a:t>анализ крови сельскохозяйственных </a:t>
            </a:r>
            <a:r>
              <a:rPr lang="ru-RU" sz="1600" dirty="0" smtClean="0"/>
              <a:t>животных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92594" y="314145"/>
            <a:ext cx="8810575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ЛАБОРАТОРНЫМ ИССЛЕДОВАНИЯМ </a:t>
            </a:r>
            <a:endParaRPr lang="ru-RU" sz="14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995146" y="1172916"/>
            <a:ext cx="2657591" cy="96545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6,2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тенге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995147" y="2424225"/>
            <a:ext cx="2657591" cy="98882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451,2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тенге</a:t>
            </a:r>
            <a:endParaRPr lang="ru-RU" sz="1600" dirty="0"/>
          </a:p>
        </p:txBody>
      </p:sp>
      <p:sp>
        <p:nvSpPr>
          <p:cNvPr id="10" name="Овал 9"/>
          <p:cNvSpPr/>
          <p:nvPr/>
        </p:nvSpPr>
        <p:spPr>
          <a:xfrm>
            <a:off x="8995147" y="3795823"/>
            <a:ext cx="2657591" cy="126527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70,4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тенге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918066" y="725028"/>
            <a:ext cx="2734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Доходы за 2021 год</a:t>
            </a:r>
            <a:endParaRPr lang="ru-RU" sz="1600" b="1" u="sng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425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81642475"/>
              </p:ext>
            </p:extLst>
          </p:nvPr>
        </p:nvGraphicFramePr>
        <p:xfrm>
          <a:off x="1944076" y="1071358"/>
          <a:ext cx="895838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03384" y="314145"/>
            <a:ext cx="10609383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2021 году </a:t>
            </a:r>
            <a:r>
              <a:rPr lang="ru-RU" sz="2400" b="1" dirty="0" smtClean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сотрудниками Испытательного центра</a:t>
            </a:r>
            <a:endParaRPr lang="ru-RU" sz="2400" b="1" dirty="0">
              <a:solidFill>
                <a:schemeClr val="accent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5098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3819</TotalTime>
  <Words>1146</Words>
  <Application>Microsoft Office PowerPoint</Application>
  <PresentationFormat>Широкоэкранный</PresentationFormat>
  <Paragraphs>160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14</vt:i4>
      </vt:variant>
    </vt:vector>
  </HeadingPairs>
  <TitlesOfParts>
    <vt:vector size="30" baseType="lpstr">
      <vt:lpstr>Arial</vt:lpstr>
      <vt:lpstr>Arial Unicode MS</vt:lpstr>
      <vt:lpstr>Calibri</vt:lpstr>
      <vt:lpstr>Calibri Light</vt:lpstr>
      <vt:lpstr>DejaVu Sans</vt:lpstr>
      <vt:lpstr>Times New Roman</vt:lpstr>
      <vt:lpstr>WenQuanYi Micro Hei</vt:lpstr>
      <vt:lpstr>Wingdings 2</vt:lpstr>
      <vt:lpstr>Тема Office</vt:lpstr>
      <vt:lpstr>HDOfficeLightV0</vt:lpstr>
      <vt:lpstr>1_HDOfficeLightV0</vt:lpstr>
      <vt:lpstr>2_HDOfficeLightV0</vt:lpstr>
      <vt:lpstr>3_HDOfficeLightV0</vt:lpstr>
      <vt:lpstr>4_HDOfficeLightV0</vt:lpstr>
      <vt:lpstr>5_HDOfficeLightV0</vt:lpstr>
      <vt:lpstr>6_HDOfficeLightV0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ЖУРНАЛ «ҒЫЛЫМ ЖӘНЕ БІЛІМ» ЗА 2021 Г.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257</cp:revision>
  <cp:lastPrinted>2021-02-10T08:08:53Z</cp:lastPrinted>
  <dcterms:created xsi:type="dcterms:W3CDTF">2021-01-22T07:16:35Z</dcterms:created>
  <dcterms:modified xsi:type="dcterms:W3CDTF">2022-02-15T10:23:44Z</dcterms:modified>
</cp:coreProperties>
</file>