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35"/>
  </p:notesMasterIdLst>
  <p:sldIdLst>
    <p:sldId id="257" r:id="rId10"/>
    <p:sldId id="258" r:id="rId11"/>
    <p:sldId id="259" r:id="rId12"/>
    <p:sldId id="260" r:id="rId13"/>
    <p:sldId id="271" r:id="rId14"/>
    <p:sldId id="261" r:id="rId15"/>
    <p:sldId id="300" r:id="rId16"/>
    <p:sldId id="301" r:id="rId17"/>
    <p:sldId id="302" r:id="rId18"/>
    <p:sldId id="303" r:id="rId19"/>
    <p:sldId id="304" r:id="rId20"/>
    <p:sldId id="263" r:id="rId21"/>
    <p:sldId id="310" r:id="rId22"/>
    <p:sldId id="266" r:id="rId23"/>
    <p:sldId id="268" r:id="rId24"/>
    <p:sldId id="269" r:id="rId25"/>
    <p:sldId id="273" r:id="rId26"/>
    <p:sldId id="305" r:id="rId27"/>
    <p:sldId id="306" r:id="rId28"/>
    <p:sldId id="307" r:id="rId29"/>
    <p:sldId id="277" r:id="rId30"/>
    <p:sldId id="280" r:id="rId31"/>
    <p:sldId id="299" r:id="rId32"/>
    <p:sldId id="274" r:id="rId33"/>
    <p:sldId id="276" r:id="rId3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9" autoAdjust="0"/>
  </p:normalViewPr>
  <p:slideViewPr>
    <p:cSldViewPr snapToGrid="0">
      <p:cViewPr>
        <p:scale>
          <a:sx n="90" d="100"/>
          <a:sy n="90" d="100"/>
        </p:scale>
        <p:origin x="-1272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1087;&#1082;\&#1053;&#1086;&#1074;&#1072;&#1103;%20&#1087;&#1072;&#1087;&#1082;&#1072;\Desktop\&#1051;&#1080;&#1089;&#1090;%20Microsoft%20Excel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0;&#1079;&#1084;&#1077;&#1085;&#1077;&#1085;&#1080;&#1077;%20&#1090;&#1088;&#1077;&#1073;&#1086;&#1074;&#1072;&#1085;&#1080;&#1081;%20&#1082;%20&#1087;&#1091;&#1073;&#1083;&#1080;&#1082;&#1072;&#1094;&#1080;&#1080;%20&#1085;&#1072;%20&#1089;&#1077;&#1085;&#1090;&#1103;&#1073;&#1088;&#1100;\&#1051;&#1080;&#1089;&#1090;%20Microsoft%20Excel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0;&#1079;&#1084;&#1077;&#1085;&#1077;&#1085;&#1080;&#1077;%20&#1090;&#1088;&#1077;&#1073;&#1086;&#1074;&#1072;&#1085;&#1080;&#1081;%20&#1082;%20&#1087;&#1091;&#1073;&#1083;&#1080;&#1082;&#1072;&#1094;&#1080;&#1080;%20&#1085;&#1072;%20&#1089;&#1077;&#1085;&#1090;&#1103;&#1073;&#1088;&#1100;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User\Desktop\&#1080;&#1079;&#1084;&#1077;&#1085;&#1077;&#1085;&#1080;&#1077;%20&#1090;&#1088;&#1077;&#1073;&#1086;&#1074;&#1072;&#1085;&#1080;&#1081;%20&#1082;%20&#1087;&#1091;&#1073;&#1083;&#1080;&#1082;&#1072;&#1094;&#1080;&#1080;%20&#1085;&#1072;%20&#1089;&#1077;&#1085;&#1090;&#1103;&#1073;&#1088;&#1100;\&#1051;&#1080;&#1089;&#1090;%20Microsoft%20Excel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Excel15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Excel16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Excel17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&#1053;&#1086;&#1074;&#1072;&#1103;%20&#1087;&#1072;&#1087;&#1082;&#1072;\Desktop\&#1086;&#1090;&#1095;&#1077;&#1090;%20&#1087;&#1086;%20&#1056;&#1060;%20&#1072;&#1089;&#1087;&#1080;&#1088;&#1072;&#1085;&#1090;&#1072;&#1084;%2025.01.21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&#1087;&#1082;\&#1053;&#1086;&#1074;&#1072;&#1103;%20&#1087;&#1072;&#1087;&#1082;&#1072;\Desktop\&#1051;&#1080;&#1089;&#1090;%20Microsoft%20Exce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Лист1!$F$3</c:f>
              <c:strCache>
                <c:ptCount val="1"/>
                <c:pt idx="0">
                  <c:v>Проекты по ГФ МОН РК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Лист1!$E$4:$E$8</c:f>
              <c:strCache>
                <c:ptCount val="5"/>
                <c:pt idx="0">
                  <c:v>ИВМиЖ</c:v>
                </c:pt>
                <c:pt idx="1">
                  <c:v>ИА</c:v>
                </c:pt>
                <c:pt idx="2">
                  <c:v>ИТИ</c:v>
                </c:pt>
                <c:pt idx="3">
                  <c:v>ИЭИТиПО</c:v>
                </c:pt>
                <c:pt idx="4">
                  <c:v>ПИ</c:v>
                </c:pt>
              </c:strCache>
            </c:strRef>
          </c:cat>
          <c:val>
            <c:numRef>
              <c:f>Лист1!$F$4:$F$8</c:f>
              <c:numCache>
                <c:formatCode>General</c:formatCode>
                <c:ptCount val="5"/>
                <c:pt idx="0">
                  <c:v>10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6D-4DB8-AD4E-2636B8281899}"/>
            </c:ext>
          </c:extLst>
        </c:ser>
        <c:ser>
          <c:idx val="1"/>
          <c:order val="1"/>
          <c:tx>
            <c:strRef>
              <c:f>Лист1!$G$3</c:f>
              <c:strCache>
                <c:ptCount val="1"/>
                <c:pt idx="0">
                  <c:v>Проекты по ПЦФ МСХ РК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Лист1!$E$4:$E$8</c:f>
              <c:strCache>
                <c:ptCount val="5"/>
                <c:pt idx="0">
                  <c:v>ИВМиЖ</c:v>
                </c:pt>
                <c:pt idx="1">
                  <c:v>ИА</c:v>
                </c:pt>
                <c:pt idx="2">
                  <c:v>ИТИ</c:v>
                </c:pt>
                <c:pt idx="3">
                  <c:v>ИЭИТиПО</c:v>
                </c:pt>
                <c:pt idx="4">
                  <c:v>ПИ</c:v>
                </c:pt>
              </c:strCache>
            </c:strRef>
          </c:cat>
          <c:val>
            <c:numRef>
              <c:f>Лист1!$G$4:$G$8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6D-4DB8-AD4E-2636B8281899}"/>
            </c:ext>
          </c:extLst>
        </c:ser>
        <c:ser>
          <c:idx val="2"/>
          <c:order val="2"/>
          <c:tx>
            <c:strRef>
              <c:f>Лист1!$H$3</c:f>
              <c:strCache>
                <c:ptCount val="1"/>
                <c:pt idx="0">
                  <c:v>Проекты по ПЦФ МСХ РК в качестве соисполнителей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Лист1!$E$4:$E$8</c:f>
              <c:strCache>
                <c:ptCount val="5"/>
                <c:pt idx="0">
                  <c:v>ИВМиЖ</c:v>
                </c:pt>
                <c:pt idx="1">
                  <c:v>ИА</c:v>
                </c:pt>
                <c:pt idx="2">
                  <c:v>ИТИ</c:v>
                </c:pt>
                <c:pt idx="3">
                  <c:v>ИЭИТиПО</c:v>
                </c:pt>
                <c:pt idx="4">
                  <c:v>ПИ</c:v>
                </c:pt>
              </c:strCache>
            </c:strRef>
          </c:cat>
          <c:val>
            <c:numRef>
              <c:f>Лист1!$H$4:$H$8</c:f>
              <c:numCache>
                <c:formatCode>General</c:formatCode>
                <c:ptCount val="5"/>
                <c:pt idx="0">
                  <c:v>7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6D-4DB8-AD4E-2636B82818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741824"/>
        <c:axId val="117755904"/>
      </c:barChart>
      <c:catAx>
        <c:axId val="11774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755904"/>
        <c:crosses val="autoZero"/>
        <c:auto val="1"/>
        <c:lblAlgn val="ctr"/>
        <c:lblOffset val="100"/>
        <c:noMultiLvlLbl val="0"/>
      </c:catAx>
      <c:valAx>
        <c:axId val="11775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74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Лист2!$E$57:$E$59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Лист2!$F$57:$F$59</c:f>
              <c:numCache>
                <c:formatCode>General</c:formatCode>
                <c:ptCount val="3"/>
                <c:pt idx="0">
                  <c:v>37</c:v>
                </c:pt>
                <c:pt idx="1">
                  <c:v>43</c:v>
                </c:pt>
                <c:pt idx="2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FD-4CE5-964A-A22E07698F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961152"/>
        <c:axId val="40964096"/>
      </c:barChart>
      <c:catAx>
        <c:axId val="4096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964096"/>
        <c:crosses val="autoZero"/>
        <c:auto val="1"/>
        <c:lblAlgn val="ctr"/>
        <c:lblOffset val="100"/>
        <c:noMultiLvlLbl val="0"/>
      </c:catAx>
      <c:valAx>
        <c:axId val="4096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96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кружков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ИВМиЖ</c:v>
                </c:pt>
                <c:pt idx="1">
                  <c:v>ИТИ</c:v>
                </c:pt>
                <c:pt idx="2">
                  <c:v>ИА</c:v>
                </c:pt>
                <c:pt idx="3">
                  <c:v>ПИ</c:v>
                </c:pt>
                <c:pt idx="4">
                  <c:v>ИЭИТиПО</c:v>
                </c:pt>
                <c:pt idx="5">
                  <c:v>Всего по ЗКАТУ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студентов в кружках, чел.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ИВМиЖ</c:v>
                </c:pt>
                <c:pt idx="1">
                  <c:v>ИТИ</c:v>
                </c:pt>
                <c:pt idx="2">
                  <c:v>ИА</c:v>
                </c:pt>
                <c:pt idx="3">
                  <c:v>ПИ</c:v>
                </c:pt>
                <c:pt idx="4">
                  <c:v>ИЭИТиПО</c:v>
                </c:pt>
                <c:pt idx="5">
                  <c:v>Всего по ЗКАТУ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87</c:v>
                </c:pt>
                <c:pt idx="1">
                  <c:v>49</c:v>
                </c:pt>
                <c:pt idx="2">
                  <c:v>45</c:v>
                </c:pt>
                <c:pt idx="3">
                  <c:v>35</c:v>
                </c:pt>
                <c:pt idx="4">
                  <c:v>46</c:v>
                </c:pt>
                <c:pt idx="5">
                  <c:v>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071552"/>
        <c:axId val="44077440"/>
        <c:axId val="0"/>
      </c:bar3DChart>
      <c:catAx>
        <c:axId val="44071552"/>
        <c:scaling>
          <c:orientation val="minMax"/>
        </c:scaling>
        <c:delete val="0"/>
        <c:axPos val="b"/>
        <c:majorTickMark val="out"/>
        <c:minorTickMark val="none"/>
        <c:tickLblPos val="nextTo"/>
        <c:crossAx val="44077440"/>
        <c:crosses val="autoZero"/>
        <c:auto val="1"/>
        <c:lblAlgn val="ctr"/>
        <c:lblOffset val="100"/>
        <c:noMultiLvlLbl val="0"/>
      </c:catAx>
      <c:valAx>
        <c:axId val="44077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071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участвовавших студентов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ИЭИТиПО</c:v>
                </c:pt>
                <c:pt idx="1">
                  <c:v>ИВМиЖ</c:v>
                </c:pt>
                <c:pt idx="2">
                  <c:v>ИА</c:v>
                </c:pt>
                <c:pt idx="3">
                  <c:v>ИТИ</c:v>
                </c:pt>
                <c:pt idx="4">
                  <c:v>ПИ</c:v>
                </c:pt>
                <c:pt idx="5">
                  <c:v>Всего по ЗКАТУ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Грант, 1-3 место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ИЭИТиПО</c:v>
                </c:pt>
                <c:pt idx="1">
                  <c:v>ИВМиЖ</c:v>
                </c:pt>
                <c:pt idx="2">
                  <c:v>ИА</c:v>
                </c:pt>
                <c:pt idx="3">
                  <c:v>ИТИ</c:v>
                </c:pt>
                <c:pt idx="4">
                  <c:v>ПИ</c:v>
                </c:pt>
                <c:pt idx="5">
                  <c:v>Всего по ЗКАТУ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Благодарственное письмо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ИЭИТиПО</c:v>
                </c:pt>
                <c:pt idx="1">
                  <c:v>ИВМиЖ</c:v>
                </c:pt>
                <c:pt idx="2">
                  <c:v>ИА</c:v>
                </c:pt>
                <c:pt idx="3">
                  <c:v>ИТИ</c:v>
                </c:pt>
                <c:pt idx="4">
                  <c:v>ПИ</c:v>
                </c:pt>
                <c:pt idx="5">
                  <c:v>Всего по ЗКАТУ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956800"/>
        <c:axId val="138958336"/>
        <c:axId val="0"/>
      </c:bar3DChart>
      <c:catAx>
        <c:axId val="138956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38958336"/>
        <c:crosses val="autoZero"/>
        <c:auto val="1"/>
        <c:lblAlgn val="ctr"/>
        <c:lblOffset val="100"/>
        <c:noMultiLvlLbl val="0"/>
      </c:catAx>
      <c:valAx>
        <c:axId val="13895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956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участвовавших студентов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ИЭИТиПО</c:v>
                </c:pt>
                <c:pt idx="1">
                  <c:v>ИВМиЖ</c:v>
                </c:pt>
                <c:pt idx="2">
                  <c:v>ИА</c:v>
                </c:pt>
                <c:pt idx="3">
                  <c:v>ИТИ</c:v>
                </c:pt>
                <c:pt idx="4">
                  <c:v>ПИ</c:v>
                </c:pt>
                <c:pt idx="5">
                  <c:v>Всего по ЗКАТУ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место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ИЭИТиПО</c:v>
                </c:pt>
                <c:pt idx="1">
                  <c:v>ИВМиЖ</c:v>
                </c:pt>
                <c:pt idx="2">
                  <c:v>ИА</c:v>
                </c:pt>
                <c:pt idx="3">
                  <c:v>ИТИ</c:v>
                </c:pt>
                <c:pt idx="4">
                  <c:v>ПИ</c:v>
                </c:pt>
                <c:pt idx="5">
                  <c:v>Всего по ЗКАТУ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место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ИЭИТиПО</c:v>
                </c:pt>
                <c:pt idx="1">
                  <c:v>ИВМиЖ</c:v>
                </c:pt>
                <c:pt idx="2">
                  <c:v>ИА</c:v>
                </c:pt>
                <c:pt idx="3">
                  <c:v>ИТИ</c:v>
                </c:pt>
                <c:pt idx="4">
                  <c:v>ПИ</c:v>
                </c:pt>
                <c:pt idx="5">
                  <c:v>Всего по ЗКАТУ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место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ИЭИТиПО</c:v>
                </c:pt>
                <c:pt idx="1">
                  <c:v>ИВМиЖ</c:v>
                </c:pt>
                <c:pt idx="2">
                  <c:v>ИА</c:v>
                </c:pt>
                <c:pt idx="3">
                  <c:v>ИТИ</c:v>
                </c:pt>
                <c:pt idx="4">
                  <c:v>ПИ</c:v>
                </c:pt>
                <c:pt idx="5">
                  <c:v>Всего по ЗКАТУ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Благодарственное письмо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ИЭИТиПО</c:v>
                </c:pt>
                <c:pt idx="1">
                  <c:v>ИВМиЖ</c:v>
                </c:pt>
                <c:pt idx="2">
                  <c:v>ИА</c:v>
                </c:pt>
                <c:pt idx="3">
                  <c:v>ИТИ</c:v>
                </c:pt>
                <c:pt idx="4">
                  <c:v>ПИ</c:v>
                </c:pt>
                <c:pt idx="5">
                  <c:v>Всего по ЗКАТУ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205248"/>
        <c:axId val="139215232"/>
        <c:axId val="0"/>
      </c:bar3DChart>
      <c:catAx>
        <c:axId val="13920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215232"/>
        <c:crosses val="autoZero"/>
        <c:auto val="1"/>
        <c:lblAlgn val="ctr"/>
        <c:lblOffset val="100"/>
        <c:noMultiLvlLbl val="0"/>
      </c:catAx>
      <c:valAx>
        <c:axId val="13921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205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участвовавших студентов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ИЭИТиПО</c:v>
                </c:pt>
                <c:pt idx="1">
                  <c:v>ИВМиЖ</c:v>
                </c:pt>
                <c:pt idx="2">
                  <c:v>ИА</c:v>
                </c:pt>
                <c:pt idx="3">
                  <c:v>ИТИ</c:v>
                </c:pt>
                <c:pt idx="4">
                  <c:v>ПИ</c:v>
                </c:pt>
                <c:pt idx="5">
                  <c:v>Всего по ЗКАТУ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12</c:v>
                </c:pt>
                <c:pt idx="3">
                  <c:v>6</c:v>
                </c:pt>
                <c:pt idx="4">
                  <c:v>2</c:v>
                </c:pt>
                <c:pt idx="5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1-3 место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ИЭИТиПО</c:v>
                </c:pt>
                <c:pt idx="1">
                  <c:v>ИВМиЖ</c:v>
                </c:pt>
                <c:pt idx="2">
                  <c:v>ИА</c:v>
                </c:pt>
                <c:pt idx="3">
                  <c:v>ИТИ</c:v>
                </c:pt>
                <c:pt idx="4">
                  <c:v>ПИ</c:v>
                </c:pt>
                <c:pt idx="5">
                  <c:v>Всего по ЗКАТУ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11</c:v>
                </c:pt>
                <c:pt idx="3">
                  <c:v>5</c:v>
                </c:pt>
                <c:pt idx="4">
                  <c:v>1</c:v>
                </c:pt>
                <c:pt idx="5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Благодарственное письмо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ИЭИТиПО</c:v>
                </c:pt>
                <c:pt idx="1">
                  <c:v>ИВМиЖ</c:v>
                </c:pt>
                <c:pt idx="2">
                  <c:v>ИА</c:v>
                </c:pt>
                <c:pt idx="3">
                  <c:v>ИТИ</c:v>
                </c:pt>
                <c:pt idx="4">
                  <c:v>ПИ</c:v>
                </c:pt>
                <c:pt idx="5">
                  <c:v>Всего по ЗКАТУ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306880"/>
        <c:axId val="139308416"/>
        <c:axId val="0"/>
      </c:bar3DChart>
      <c:catAx>
        <c:axId val="139306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39308416"/>
        <c:crosses val="autoZero"/>
        <c:auto val="1"/>
        <c:lblAlgn val="ctr"/>
        <c:lblOffset val="100"/>
        <c:noMultiLvlLbl val="0"/>
      </c:catAx>
      <c:valAx>
        <c:axId val="13930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306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357368948658207E-2"/>
          <c:y val="0.17491094863142106"/>
          <c:w val="0.62446380939252033"/>
          <c:h val="0.56688445194350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участвовавших студентов, чел.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ИЭИТиПО</c:v>
                </c:pt>
                <c:pt idx="1">
                  <c:v>ИВМиЖ</c:v>
                </c:pt>
                <c:pt idx="2">
                  <c:v>ИА</c:v>
                </c:pt>
                <c:pt idx="3">
                  <c:v>ИТИ</c:v>
                </c:pt>
                <c:pt idx="4">
                  <c:v>ПИ</c:v>
                </c:pt>
                <c:pt idx="5">
                  <c:v>Всего по ЗКАТУ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9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188480"/>
        <c:axId val="139190272"/>
        <c:axId val="0"/>
      </c:bar3DChart>
      <c:catAx>
        <c:axId val="13918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190272"/>
        <c:crosses val="autoZero"/>
        <c:auto val="1"/>
        <c:lblAlgn val="ctr"/>
        <c:lblOffset val="100"/>
        <c:noMultiLvlLbl val="0"/>
      </c:catAx>
      <c:valAx>
        <c:axId val="13919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188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студентов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ИЭИТиПО</c:v>
                </c:pt>
                <c:pt idx="1">
                  <c:v>ИВМиЖ</c:v>
                </c:pt>
                <c:pt idx="2">
                  <c:v>ИА</c:v>
                </c:pt>
                <c:pt idx="3">
                  <c:v>ИТИ</c:v>
                </c:pt>
                <c:pt idx="4">
                  <c:v>ПИ</c:v>
                </c:pt>
                <c:pt idx="5">
                  <c:v>Всего по ЗКАТУ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15</c:v>
                </c:pt>
                <c:pt idx="2">
                  <c:v>27</c:v>
                </c:pt>
                <c:pt idx="3">
                  <c:v>20</c:v>
                </c:pt>
                <c:pt idx="4">
                  <c:v>7</c:v>
                </c:pt>
                <c:pt idx="5">
                  <c:v>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научных статей, 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ИЭИТиПО</c:v>
                </c:pt>
                <c:pt idx="1">
                  <c:v>ИВМиЖ</c:v>
                </c:pt>
                <c:pt idx="2">
                  <c:v>ИА</c:v>
                </c:pt>
                <c:pt idx="3">
                  <c:v>ИТИ</c:v>
                </c:pt>
                <c:pt idx="4">
                  <c:v>ПИ</c:v>
                </c:pt>
                <c:pt idx="5">
                  <c:v>Всего по ЗКАТУ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16</c:v>
                </c:pt>
                <c:pt idx="1">
                  <c:v>12</c:v>
                </c:pt>
                <c:pt idx="2">
                  <c:v>27</c:v>
                </c:pt>
                <c:pt idx="3">
                  <c:v>13</c:v>
                </c:pt>
                <c:pt idx="4">
                  <c:v>7</c:v>
                </c:pt>
                <c:pt idx="5">
                  <c:v>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т.ч. в международных изданиях и конференциях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ИЭИТиПО</c:v>
                </c:pt>
                <c:pt idx="1">
                  <c:v>ИВМиЖ</c:v>
                </c:pt>
                <c:pt idx="2">
                  <c:v>ИА</c:v>
                </c:pt>
                <c:pt idx="3">
                  <c:v>ИТИ</c:v>
                </c:pt>
                <c:pt idx="4">
                  <c:v>ПИ</c:v>
                </c:pt>
                <c:pt idx="5">
                  <c:v>Всего по ЗКАТУ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  <c:pt idx="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367168"/>
        <c:axId val="139368704"/>
        <c:axId val="0"/>
      </c:bar3DChart>
      <c:catAx>
        <c:axId val="13936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368704"/>
        <c:crosses val="autoZero"/>
        <c:auto val="1"/>
        <c:lblAlgn val="ctr"/>
        <c:lblOffset val="100"/>
        <c:noMultiLvlLbl val="0"/>
      </c:catAx>
      <c:valAx>
        <c:axId val="13936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367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от общего числа публикаций, %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ИЭИТиПО</c:v>
                </c:pt>
                <c:pt idx="1">
                  <c:v>ИВМиЖ</c:v>
                </c:pt>
                <c:pt idx="2">
                  <c:v>ИА</c:v>
                </c:pt>
                <c:pt idx="3">
                  <c:v>ИТИ</c:v>
                </c:pt>
                <c:pt idx="4">
                  <c:v>ПИ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16</c:v>
                </c:pt>
                <c:pt idx="2">
                  <c:v>36</c:v>
                </c:pt>
                <c:pt idx="3">
                  <c:v>17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200163326441065"/>
          <c:y val="5.3598924690782597E-2"/>
          <c:w val="0.40147567553343172"/>
          <c:h val="0.63002362985912463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7.3059360730593603E-2"/>
                  <c:y val="-4.14507546539623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E1-46A3-BD38-9A70FA10CF08}"/>
                </c:ext>
              </c:extLst>
            </c:dLbl>
            <c:dLbl>
              <c:idx val="1"/>
              <c:layout>
                <c:manualLayout>
                  <c:x val="-5.5721393034825872E-2"/>
                  <c:y val="2.62725734675280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E1-46A3-BD38-9A70FA10CF08}"/>
                </c:ext>
              </c:extLst>
            </c:dLbl>
            <c:dLbl>
              <c:idx val="2"/>
              <c:layout>
                <c:manualLayout>
                  <c:x val="-3.6529680365296802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E1-46A3-BD38-9A70FA10CF08}"/>
                </c:ext>
              </c:extLst>
            </c:dLbl>
            <c:dLbl>
              <c:idx val="3"/>
              <c:layout>
                <c:manualLayout>
                  <c:x val="5.1959395486523091E-2"/>
                  <c:y val="3.470911398014643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E1-46A3-BD38-9A70FA10CF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Лист1!$A$16:$A$19</c:f>
              <c:strCache>
                <c:ptCount val="4"/>
                <c:pt idx="0">
                  <c:v>Сельскохозяйственные науки и ветеринария</c:v>
                </c:pt>
                <c:pt idx="1">
                  <c:v>Технические науки</c:v>
                </c:pt>
                <c:pt idx="2">
                  <c:v>Социально-гуманитарные науки</c:v>
                </c:pt>
                <c:pt idx="3">
                  <c:v>Экономические науки</c:v>
                </c:pt>
              </c:strCache>
            </c:strRef>
          </c:cat>
          <c:val>
            <c:numRef>
              <c:f>Лист1!$B$16:$B$19</c:f>
              <c:numCache>
                <c:formatCode>General</c:formatCode>
                <c:ptCount val="4"/>
                <c:pt idx="0">
                  <c:v>276</c:v>
                </c:pt>
                <c:pt idx="1">
                  <c:v>37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5E1-46A3-BD38-9A70FA10C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5.3286113208451696E-2"/>
          <c:y val="0.727676157547682"/>
          <c:w val="0.80819185273073746"/>
          <c:h val="0.2446900060163431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Лист1!$A$23:$A$37</c:f>
              <c:strCache>
                <c:ptCount val="15"/>
                <c:pt idx="0">
                  <c:v>ЗКАТУ имени Жангир хана  </c:v>
                </c:pt>
                <c:pt idx="1">
                  <c:v>КазНАИУ</c:v>
                </c:pt>
                <c:pt idx="2">
                  <c:v>КАТУ имени С.Сейфуллина</c:v>
                </c:pt>
                <c:pt idx="3">
                  <c:v>КГУ имени А. Байтурсынова</c:v>
                </c:pt>
                <c:pt idx="4">
                  <c:v>КГУ имени Ш.Уалиханова</c:v>
                </c:pt>
                <c:pt idx="5">
                  <c:v>КГУ имени Коркыт Ата </c:v>
                </c:pt>
                <c:pt idx="6">
                  <c:v>НПЦ рыбного хозяйства</c:v>
                </c:pt>
                <c:pt idx="7">
                  <c:v>КазНИИЖиК</c:v>
                </c:pt>
                <c:pt idx="8">
                  <c:v>ЮЗНИИЖиР </c:v>
                </c:pt>
                <c:pt idx="9">
                  <c:v>НПЦЖиВ </c:v>
                </c:pt>
                <c:pt idx="10">
                  <c:v>КазНИИЗиР</c:v>
                </c:pt>
                <c:pt idx="11">
                  <c:v>КазНИИ лесного хозяйства и агролесомелиорации</c:v>
                </c:pt>
                <c:pt idx="12">
                  <c:v>УСХОС</c:v>
                </c:pt>
                <c:pt idx="13">
                  <c:v>СХОС «Заречное»</c:v>
                </c:pt>
                <c:pt idx="14">
                  <c:v>ОГАУ, РФ</c:v>
                </c:pt>
              </c:strCache>
            </c:strRef>
          </c:cat>
          <c:val>
            <c:numRef>
              <c:f>Лист1!$B$23:$B$37</c:f>
              <c:numCache>
                <c:formatCode>General</c:formatCode>
                <c:ptCount val="15"/>
                <c:pt idx="0">
                  <c:v>123</c:v>
                </c:pt>
                <c:pt idx="1">
                  <c:v>26</c:v>
                </c:pt>
                <c:pt idx="2">
                  <c:v>25</c:v>
                </c:pt>
                <c:pt idx="3">
                  <c:v>14</c:v>
                </c:pt>
                <c:pt idx="4">
                  <c:v>9</c:v>
                </c:pt>
                <c:pt idx="5">
                  <c:v>4</c:v>
                </c:pt>
                <c:pt idx="6">
                  <c:v>9</c:v>
                </c:pt>
                <c:pt idx="7">
                  <c:v>13</c:v>
                </c:pt>
                <c:pt idx="8">
                  <c:v>8</c:v>
                </c:pt>
                <c:pt idx="9">
                  <c:v>9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5</c:v>
                </c:pt>
                <c:pt idx="1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8E-49D0-A227-E91F2E185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378752"/>
        <c:axId val="126380288"/>
      </c:barChart>
      <c:catAx>
        <c:axId val="1263787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6380288"/>
        <c:crosses val="autoZero"/>
        <c:auto val="1"/>
        <c:lblAlgn val="ctr"/>
        <c:lblOffset val="100"/>
        <c:noMultiLvlLbl val="0"/>
      </c:catAx>
      <c:valAx>
        <c:axId val="1263802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637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14 </a:t>
                    </a:r>
                    <a:r>
                      <a:rPr lang="en-US" smtClean="0"/>
                      <a:t>2</a:t>
                    </a:r>
                    <a:r>
                      <a:rPr lang="ru-RU" smtClean="0"/>
                      <a:t>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87614130055127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56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Лист3!$E$14:$E$19</c:f>
              <c:strCache>
                <c:ptCount val="6"/>
                <c:pt idx="0">
                  <c:v>ИВМиЖ</c:v>
                </c:pt>
                <c:pt idx="1">
                  <c:v>ИА</c:v>
                </c:pt>
                <c:pt idx="2">
                  <c:v>ИТИ</c:v>
                </c:pt>
                <c:pt idx="3">
                  <c:v>ИЭИТиПО</c:v>
                </c:pt>
                <c:pt idx="4">
                  <c:v>ПИ</c:v>
                </c:pt>
                <c:pt idx="5">
                  <c:v>по университету</c:v>
                </c:pt>
              </c:strCache>
            </c:strRef>
          </c:cat>
          <c:val>
            <c:numRef>
              <c:f>Лист3!$F$14:$F$19</c:f>
              <c:numCache>
                <c:formatCode>#,##0</c:formatCode>
                <c:ptCount val="6"/>
                <c:pt idx="0">
                  <c:v>14200</c:v>
                </c:pt>
                <c:pt idx="1">
                  <c:v>8378.2608695652179</c:v>
                </c:pt>
                <c:pt idx="2">
                  <c:v>985</c:v>
                </c:pt>
                <c:pt idx="3">
                  <c:v>83.333333333333329</c:v>
                </c:pt>
                <c:pt idx="4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B3-435F-BB43-338A4A5C947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Лист3!$E$14:$E$19</c:f>
              <c:strCache>
                <c:ptCount val="6"/>
                <c:pt idx="0">
                  <c:v>ИВМиЖ</c:v>
                </c:pt>
                <c:pt idx="1">
                  <c:v>ИА</c:v>
                </c:pt>
                <c:pt idx="2">
                  <c:v>ИТИ</c:v>
                </c:pt>
                <c:pt idx="3">
                  <c:v>ИЭИТиПО</c:v>
                </c:pt>
                <c:pt idx="4">
                  <c:v>ПИ</c:v>
                </c:pt>
                <c:pt idx="5">
                  <c:v>по университету</c:v>
                </c:pt>
              </c:strCache>
            </c:strRef>
          </c:cat>
          <c:val>
            <c:numRef>
              <c:f>Лист3!$G$14:$G$19</c:f>
              <c:numCache>
                <c:formatCode>General</c:formatCode>
                <c:ptCount val="6"/>
                <c:pt idx="5" formatCode="0">
                  <c:v>6518.8976377952758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B3-435F-BB43-338A4A5C94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50993152"/>
        <c:axId val="164569088"/>
      </c:barChart>
      <c:catAx>
        <c:axId val="150993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4569088"/>
        <c:crosses val="autoZero"/>
        <c:auto val="1"/>
        <c:lblAlgn val="ctr"/>
        <c:lblOffset val="100"/>
        <c:noMultiLvlLbl val="0"/>
      </c:catAx>
      <c:valAx>
        <c:axId val="164569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509931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8199547488085"/>
          <c:y val="0.12207507595924152"/>
          <c:w val="0.45269939546619387"/>
          <c:h val="0.7908941625829922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A27-42DF-A3FD-487071056240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27-42DF-A3FD-487071056240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A27-42DF-A3FD-487071056240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27-42DF-A3FD-487071056240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A27-42DF-A3FD-487071056240}"/>
              </c:ext>
            </c:extLst>
          </c:dPt>
          <c:dLbls>
            <c:dLbl>
              <c:idx val="0"/>
              <c:layout>
                <c:manualLayout>
                  <c:x val="0.10277775529795369"/>
                  <c:y val="-2.6075803814570518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27-42DF-A3FD-487071056240}"/>
                </c:ext>
              </c:extLst>
            </c:dLbl>
            <c:dLbl>
              <c:idx val="1"/>
              <c:layout>
                <c:manualLayout>
                  <c:x val="0.24305550239380963"/>
                  <c:y val="-5.4048654092197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27-42DF-A3FD-487071056240}"/>
                </c:ext>
              </c:extLst>
            </c:dLbl>
            <c:dLbl>
              <c:idx val="2"/>
              <c:layout>
                <c:manualLayout>
                  <c:x val="-0.11666664114902865"/>
                  <c:y val="6.5427318111607569E-2"/>
                </c:manualLayout>
              </c:layout>
              <c:spPr>
                <a:solidFill>
                  <a:prstClr val="white">
                    <a:alpha val="75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32414"/>
                        <a:gd name="adj2" fmla="val 101211"/>
                        <a:gd name="adj3" fmla="val 30462"/>
                        <a:gd name="adj4" fmla="val 98798"/>
                        <a:gd name="adj5" fmla="val 3882"/>
                        <a:gd name="adj6" fmla="val 19835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1A27-42DF-A3FD-487071056240}"/>
                </c:ext>
              </c:extLst>
            </c:dLbl>
            <c:dLbl>
              <c:idx val="3"/>
              <c:layout>
                <c:manualLayout>
                  <c:x val="-0.15694441011714563"/>
                  <c:y val="0"/>
                </c:manualLayout>
              </c:layout>
              <c:spPr>
                <a:solidFill>
                  <a:prstClr val="white">
                    <a:alpha val="75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52797"/>
                        <a:gd name="adj2" fmla="val 102023"/>
                        <a:gd name="adj3" fmla="val 61308"/>
                        <a:gd name="adj4" fmla="val 101300"/>
                        <a:gd name="adj5" fmla="val 96742"/>
                        <a:gd name="adj6" fmla="val 22333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1A27-42DF-A3FD-487071056240}"/>
                </c:ext>
              </c:extLst>
            </c:dLbl>
            <c:dLbl>
              <c:idx val="4"/>
              <c:layout>
                <c:manualLayout>
                  <c:x val="-5.5555543404299343E-2"/>
                  <c:y val="0"/>
                </c:manualLayout>
              </c:layout>
              <c:spPr>
                <a:solidFill>
                  <a:prstClr val="white">
                    <a:alpha val="75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719"/>
                        <a:gd name="adj2" fmla="val 100735"/>
                        <a:gd name="adj3" fmla="val 100792"/>
                        <a:gd name="adj4" fmla="val 152457"/>
                        <a:gd name="adj5" fmla="val 94918"/>
                        <a:gd name="adj6" fmla="val 14957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1A27-42DF-A3FD-487071056240}"/>
                </c:ext>
              </c:extLst>
            </c:dLbl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Лист1!$A$66:$A$70</c:f>
              <c:strCache>
                <c:ptCount val="5"/>
                <c:pt idx="0">
                  <c:v>Агротехнологический</c:v>
                </c:pt>
                <c:pt idx="1">
                  <c:v>Ветеринарной медицины  и животноводства</c:v>
                </c:pt>
                <c:pt idx="2">
                  <c:v>Индустирально-технологический</c:v>
                </c:pt>
                <c:pt idx="3">
                  <c:v>Политехнический</c:v>
                </c:pt>
                <c:pt idx="4">
                  <c:v>Экономики, информационных технологий и проф.образования</c:v>
                </c:pt>
              </c:strCache>
            </c:strRef>
          </c:cat>
          <c:val>
            <c:numRef>
              <c:f>Лист1!$B$66:$B$70</c:f>
              <c:numCache>
                <c:formatCode>General</c:formatCode>
                <c:ptCount val="5"/>
                <c:pt idx="0">
                  <c:v>42</c:v>
                </c:pt>
                <c:pt idx="1">
                  <c:v>67</c:v>
                </c:pt>
                <c:pt idx="2">
                  <c:v>15</c:v>
                </c:pt>
                <c:pt idx="3">
                  <c:v>14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A27-42DF-A3FD-487071056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Казахский</c:v>
                </c:pt>
                <c:pt idx="1">
                  <c:v>Русский</c:v>
                </c:pt>
                <c:pt idx="2">
                  <c:v>Английский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99</c:v>
                </c:pt>
                <c:pt idx="1">
                  <c:v>175</c:v>
                </c:pt>
                <c:pt idx="2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8A-4CC9-9358-01E54EEA0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457344"/>
        <c:axId val="126458880"/>
      </c:barChart>
      <c:catAx>
        <c:axId val="126457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6458880"/>
        <c:crosses val="autoZero"/>
        <c:auto val="1"/>
        <c:lblAlgn val="ctr"/>
        <c:lblOffset val="100"/>
        <c:noMultiLvlLbl val="0"/>
      </c:catAx>
      <c:valAx>
        <c:axId val="12645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45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/>
              <a:t>Магистратура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Лист2!$E$13</c:f>
              <c:strCache>
                <c:ptCount val="1"/>
                <c:pt idx="0">
                  <c:v>грант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Лист2!$F$12:$I$12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Лист2!$F$13:$I$13</c:f>
              <c:numCache>
                <c:formatCode>General</c:formatCode>
                <c:ptCount val="4"/>
                <c:pt idx="0">
                  <c:v>55</c:v>
                </c:pt>
                <c:pt idx="1">
                  <c:v>66</c:v>
                </c:pt>
                <c:pt idx="2">
                  <c:v>63</c:v>
                </c:pt>
                <c:pt idx="3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34-4054-891C-91E6D3EB4076}"/>
            </c:ext>
          </c:extLst>
        </c:ser>
        <c:ser>
          <c:idx val="1"/>
          <c:order val="1"/>
          <c:tx>
            <c:strRef>
              <c:f>Лист2!$E$14</c:f>
              <c:strCache>
                <c:ptCount val="1"/>
                <c:pt idx="0">
                  <c:v>платн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Лист2!$F$12:$I$12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Лист2!$F$14:$I$14</c:f>
              <c:numCache>
                <c:formatCode>General</c:formatCode>
                <c:ptCount val="4"/>
                <c:pt idx="0">
                  <c:v>174</c:v>
                </c:pt>
                <c:pt idx="1">
                  <c:v>84</c:v>
                </c:pt>
                <c:pt idx="2">
                  <c:v>81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34-4054-891C-91E6D3EB40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357568"/>
        <c:axId val="117359360"/>
      </c:barChart>
      <c:catAx>
        <c:axId val="11735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359360"/>
        <c:crosses val="autoZero"/>
        <c:auto val="1"/>
        <c:lblAlgn val="ctr"/>
        <c:lblOffset val="100"/>
        <c:noMultiLvlLbl val="0"/>
      </c:catAx>
      <c:valAx>
        <c:axId val="11735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35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/>
              <a:t>Докторантура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Лист2!$E$58</c:f>
              <c:strCache>
                <c:ptCount val="1"/>
                <c:pt idx="0">
                  <c:v>грант ЗКАТУ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Лист2!$F$57:$I$57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Лист2!$F$58:$I$58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22-4D06-8594-AAE77F90FD63}"/>
            </c:ext>
          </c:extLst>
        </c:ser>
        <c:ser>
          <c:idx val="1"/>
          <c:order val="1"/>
          <c:tx>
            <c:strRef>
              <c:f>Лист2!$E$59</c:f>
              <c:strCache>
                <c:ptCount val="1"/>
                <c:pt idx="0">
                  <c:v>целевой грант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Лист2!$F$57:$I$57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Лист2!$F$59:$I$59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22-4D06-8594-AAE77F90FD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476352"/>
        <c:axId val="117486336"/>
      </c:barChart>
      <c:catAx>
        <c:axId val="11747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486336"/>
        <c:crosses val="autoZero"/>
        <c:auto val="1"/>
        <c:lblAlgn val="ctr"/>
        <c:lblOffset val="100"/>
        <c:noMultiLvlLbl val="0"/>
      </c:catAx>
      <c:valAx>
        <c:axId val="11748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47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Лист3!$I$64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Лист3!$H$65:$H$66</c:f>
              <c:strCache>
                <c:ptCount val="2"/>
                <c:pt idx="0">
                  <c:v>Магистратура</c:v>
                </c:pt>
                <c:pt idx="1">
                  <c:v>Аспирантура</c:v>
                </c:pt>
              </c:strCache>
            </c:strRef>
          </c:cat>
          <c:val>
            <c:numRef>
              <c:f>Лист3!$I$65:$I$66</c:f>
              <c:numCache>
                <c:formatCode>General</c:formatCode>
                <c:ptCount val="2"/>
                <c:pt idx="0">
                  <c:v>10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F1-47A5-9170-9E8170B939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061248"/>
        <c:axId val="129063936"/>
      </c:barChart>
      <c:catAx>
        <c:axId val="12906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9063936"/>
        <c:crosses val="autoZero"/>
        <c:auto val="1"/>
        <c:lblAlgn val="ctr"/>
        <c:lblOffset val="100"/>
        <c:noMultiLvlLbl val="0"/>
      </c:catAx>
      <c:valAx>
        <c:axId val="12906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906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Лист1!$D$135</c:f>
              <c:strCache>
                <c:ptCount val="1"/>
                <c:pt idx="0">
                  <c:v>Докторантура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Лист1!$E$134:$H$134</c:f>
              <c:strCache>
                <c:ptCount val="4"/>
                <c:pt idx="0">
                  <c:v>2017-2018 уч. год</c:v>
                </c:pt>
                <c:pt idx="1">
                  <c:v>2018-2019 уч. год</c:v>
                </c:pt>
                <c:pt idx="2">
                  <c:v>2019-2020 уч. год</c:v>
                </c:pt>
                <c:pt idx="3">
                  <c:v>2020-2021 уч. год (план)</c:v>
                </c:pt>
              </c:strCache>
            </c:strRef>
          </c:cat>
          <c:val>
            <c:numRef>
              <c:f>Лист1!$E$135:$H$135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E7-4F79-ACC1-45C3EDAF4D7B}"/>
            </c:ext>
          </c:extLst>
        </c:ser>
        <c:ser>
          <c:idx val="1"/>
          <c:order val="1"/>
          <c:tx>
            <c:strRef>
              <c:f>Лист1!$D$136</c:f>
              <c:strCache>
                <c:ptCount val="1"/>
                <c:pt idx="0">
                  <c:v>Аспирантура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Лист1!$E$134:$H$134</c:f>
              <c:strCache>
                <c:ptCount val="4"/>
                <c:pt idx="0">
                  <c:v>2017-2018 уч. год</c:v>
                </c:pt>
                <c:pt idx="1">
                  <c:v>2018-2019 уч. год</c:v>
                </c:pt>
                <c:pt idx="2">
                  <c:v>2019-2020 уч. год</c:v>
                </c:pt>
                <c:pt idx="3">
                  <c:v>2020-2021 уч. год (план)</c:v>
                </c:pt>
              </c:strCache>
            </c:strRef>
          </c:cat>
          <c:val>
            <c:numRef>
              <c:f>Лист1!$E$136:$H$136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E7-4F79-ACC1-45C3EDAF4D7B}"/>
            </c:ext>
          </c:extLst>
        </c:ser>
        <c:ser>
          <c:idx val="2"/>
          <c:order val="2"/>
          <c:tx>
            <c:strRef>
              <c:f>Лист1!$D$137</c:f>
              <c:strCache>
                <c:ptCount val="1"/>
                <c:pt idx="0">
                  <c:v>Прошедшие нострификацию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Лист1!$E$134:$H$134</c:f>
              <c:strCache>
                <c:ptCount val="4"/>
                <c:pt idx="0">
                  <c:v>2017-2018 уч. год</c:v>
                </c:pt>
                <c:pt idx="1">
                  <c:v>2018-2019 уч. год</c:v>
                </c:pt>
                <c:pt idx="2">
                  <c:v>2019-2020 уч. год</c:v>
                </c:pt>
                <c:pt idx="3">
                  <c:v>2020-2021 уч. год (план)</c:v>
                </c:pt>
              </c:strCache>
            </c:strRef>
          </c:cat>
          <c:val>
            <c:numRef>
              <c:f>Лист1!$E$137:$H$137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E7-4F79-ACC1-45C3EDAF4D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6613760"/>
        <c:axId val="129179648"/>
      </c:barChart>
      <c:catAx>
        <c:axId val="12661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9179648"/>
        <c:crosses val="autoZero"/>
        <c:auto val="1"/>
        <c:lblAlgn val="ctr"/>
        <c:lblOffset val="100"/>
        <c:noMultiLvlLbl val="0"/>
      </c:catAx>
      <c:valAx>
        <c:axId val="12917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661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3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2017 -2020 гг., тг.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Получено дохода  с учетом субсидий </c:v>
                </c:pt>
                <c:pt idx="1">
                  <c:v>Уплачено налогов</c:v>
                </c:pt>
                <c:pt idx="2">
                  <c:v>Сумма выплаченной заработной платы 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93967023</c:v>
                </c:pt>
                <c:pt idx="1">
                  <c:v>7671079</c:v>
                </c:pt>
                <c:pt idx="2">
                  <c:v>23490224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2020 г., тг.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Получено дохода  с учетом субсидий </c:v>
                </c:pt>
                <c:pt idx="1">
                  <c:v>Уплачено налогов</c:v>
                </c:pt>
                <c:pt idx="2">
                  <c:v>Сумма выплаченной заработной платы 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36547856</c:v>
                </c:pt>
                <c:pt idx="1">
                  <c:v>2844842</c:v>
                </c:pt>
                <c:pt idx="2">
                  <c:v>6314824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004672"/>
        <c:axId val="47006464"/>
        <c:axId val="0"/>
      </c:bar3DChart>
      <c:catAx>
        <c:axId val="47004672"/>
        <c:scaling>
          <c:orientation val="minMax"/>
        </c:scaling>
        <c:delete val="0"/>
        <c:axPos val="b"/>
        <c:majorTickMark val="out"/>
        <c:minorTickMark val="none"/>
        <c:tickLblPos val="nextTo"/>
        <c:crossAx val="47006464"/>
        <c:crosses val="autoZero"/>
        <c:auto val="1"/>
        <c:lblAlgn val="ctr"/>
        <c:lblOffset val="100"/>
        <c:noMultiLvlLbl val="0"/>
      </c:catAx>
      <c:valAx>
        <c:axId val="47006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7004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ПЦФ-2019 год</c:v>
                </c:pt>
                <c:pt idx="1">
                  <c:v>ГФ-2019 год</c:v>
                </c:pt>
                <c:pt idx="2">
                  <c:v>ПЦФ-2020 год</c:v>
                </c:pt>
                <c:pt idx="3">
                  <c:v>ГФ-2020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133357.20000000001</c:v>
                </c:pt>
                <c:pt idx="1">
                  <c:v>15529</c:v>
                </c:pt>
                <c:pt idx="2">
                  <c:v>84797.3</c:v>
                </c:pt>
                <c:pt idx="3">
                  <c:v>15503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ПЦФ-2019 год</c:v>
                </c:pt>
                <c:pt idx="1">
                  <c:v>ГФ-2019 год</c:v>
                </c:pt>
                <c:pt idx="2">
                  <c:v>ПЦФ-2020 год</c:v>
                </c:pt>
                <c:pt idx="3">
                  <c:v>ГФ-2020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5459840"/>
        <c:axId val="166527744"/>
      </c:barChart>
      <c:catAx>
        <c:axId val="1654598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527744"/>
        <c:crosses val="autoZero"/>
        <c:auto val="1"/>
        <c:lblAlgn val="ctr"/>
        <c:lblOffset val="100"/>
        <c:noMultiLvlLbl val="0"/>
      </c:catAx>
      <c:valAx>
        <c:axId val="166527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4598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bg1"/>
          </a:bgClr>
        </a:patt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Лист3!$E$45:$E$50</c:f>
              <c:strCache>
                <c:ptCount val="6"/>
                <c:pt idx="0">
                  <c:v>ИВМиЖ</c:v>
                </c:pt>
                <c:pt idx="1">
                  <c:v>ИТИ</c:v>
                </c:pt>
                <c:pt idx="2">
                  <c:v>ИЦ</c:v>
                </c:pt>
                <c:pt idx="3">
                  <c:v>ИА</c:v>
                </c:pt>
                <c:pt idx="4">
                  <c:v>ИЭИТиПО</c:v>
                </c:pt>
                <c:pt idx="5">
                  <c:v>ПИ</c:v>
                </c:pt>
              </c:strCache>
            </c:strRef>
          </c:cat>
          <c:val>
            <c:numRef>
              <c:f>Лист3!$F$45:$F$50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24-49CD-99DB-C269835EB4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5455488"/>
        <c:axId val="115458432"/>
      </c:barChart>
      <c:catAx>
        <c:axId val="11545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458432"/>
        <c:crosses val="autoZero"/>
        <c:auto val="1"/>
        <c:lblAlgn val="ctr"/>
        <c:lblOffset val="100"/>
        <c:noMultiLvlLbl val="0"/>
      </c:catAx>
      <c:valAx>
        <c:axId val="11545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45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Лист3!$E$56:$E$61</c:f>
              <c:strCache>
                <c:ptCount val="6"/>
                <c:pt idx="0">
                  <c:v>ИВМиЖ</c:v>
                </c:pt>
                <c:pt idx="1">
                  <c:v>ИТИ</c:v>
                </c:pt>
                <c:pt idx="2">
                  <c:v>ИЦ</c:v>
                </c:pt>
                <c:pt idx="3">
                  <c:v>ИА</c:v>
                </c:pt>
                <c:pt idx="4">
                  <c:v>ИЭИТиПО</c:v>
                </c:pt>
                <c:pt idx="5">
                  <c:v>ПИ</c:v>
                </c:pt>
              </c:strCache>
            </c:strRef>
          </c:cat>
          <c:val>
            <c:numRef>
              <c:f>Лист3!$F$56:$F$61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A9-4E06-86A6-097C854D9C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8766592"/>
        <c:axId val="118769536"/>
      </c:barChart>
      <c:catAx>
        <c:axId val="11876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8769536"/>
        <c:crosses val="autoZero"/>
        <c:auto val="1"/>
        <c:lblAlgn val="ctr"/>
        <c:lblOffset val="100"/>
        <c:noMultiLvlLbl val="0"/>
      </c:catAx>
      <c:valAx>
        <c:axId val="11876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876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Лист3!$H$77:$H$81</c:f>
              <c:strCache>
                <c:ptCount val="5"/>
                <c:pt idx="0">
                  <c:v>ПИ</c:v>
                </c:pt>
                <c:pt idx="1">
                  <c:v>ИВМиЖ</c:v>
                </c:pt>
                <c:pt idx="2">
                  <c:v>ИЭИТиПО</c:v>
                </c:pt>
                <c:pt idx="3">
                  <c:v>ИТИ</c:v>
                </c:pt>
                <c:pt idx="4">
                  <c:v>ИА</c:v>
                </c:pt>
              </c:strCache>
            </c:strRef>
          </c:cat>
          <c:val>
            <c:numRef>
              <c:f>Лист3!$I$77:$I$81</c:f>
              <c:numCache>
                <c:formatCode>General</c:formatCode>
                <c:ptCount val="5"/>
                <c:pt idx="0">
                  <c:v>11</c:v>
                </c:pt>
                <c:pt idx="1">
                  <c:v>19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C1-46B0-AD5D-E955D31F6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8928128"/>
        <c:axId val="118930816"/>
      </c:barChart>
      <c:catAx>
        <c:axId val="11892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8930816"/>
        <c:crosses val="autoZero"/>
        <c:auto val="1"/>
        <c:lblAlgn val="ctr"/>
        <c:lblOffset val="100"/>
        <c:noMultiLvlLbl val="0"/>
      </c:catAx>
      <c:valAx>
        <c:axId val="11893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892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Лист2!$F$30</c:f>
              <c:strCache>
                <c:ptCount val="1"/>
                <c:pt idx="0">
                  <c:v>в международных рецензируемых научных журналах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Лист2!$E$31:$E$33</c:f>
              <c:strCache>
                <c:ptCount val="3"/>
                <c:pt idx="0">
                  <c:v>ЦОТП</c:v>
                </c:pt>
                <c:pt idx="1">
                  <c:v>ЦРЖ</c:v>
                </c:pt>
                <c:pt idx="2">
                  <c:v>ЦРЯ</c:v>
                </c:pt>
              </c:strCache>
            </c:strRef>
          </c:cat>
          <c:val>
            <c:numRef>
              <c:f>Лист2!$F$31:$F$33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4B-4D0E-83D2-B37FB59C48F5}"/>
            </c:ext>
          </c:extLst>
        </c:ser>
        <c:ser>
          <c:idx val="1"/>
          <c:order val="1"/>
          <c:tx>
            <c:strRef>
              <c:f>Лист2!$G$30</c:f>
              <c:strCache>
                <c:ptCount val="1"/>
                <c:pt idx="0">
                  <c:v>в других научных журналах и материалах конференций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Лист2!$E$31:$E$33</c:f>
              <c:strCache>
                <c:ptCount val="3"/>
                <c:pt idx="0">
                  <c:v>ЦОТП</c:v>
                </c:pt>
                <c:pt idx="1">
                  <c:v>ЦРЖ</c:v>
                </c:pt>
                <c:pt idx="2">
                  <c:v>ЦРЯ</c:v>
                </c:pt>
              </c:strCache>
            </c:strRef>
          </c:cat>
          <c:val>
            <c:numRef>
              <c:f>Лист2!$G$31:$G$33</c:f>
              <c:numCache>
                <c:formatCode>General</c:formatCode>
                <c:ptCount val="3"/>
                <c:pt idx="0">
                  <c:v>9</c:v>
                </c:pt>
                <c:pt idx="1">
                  <c:v>57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4B-4D0E-83D2-B37FB59C48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6798464"/>
        <c:axId val="166800000"/>
      </c:barChart>
      <c:catAx>
        <c:axId val="16679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6800000"/>
        <c:crosses val="autoZero"/>
        <c:auto val="1"/>
        <c:lblAlgn val="ctr"/>
        <c:lblOffset val="100"/>
        <c:noMultiLvlLbl val="0"/>
      </c:catAx>
      <c:valAx>
        <c:axId val="16680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679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'[отчет по РФ аспирантам 25.01.21.xlsx]Лист4'!$F$23</c:f>
              <c:strCache>
                <c:ptCount val="1"/>
                <c:pt idx="0">
                  <c:v>Патент на изобретение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по РФ аспирантам 25.01.21.xlsx]Лист4'!$G$22:$I$22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'[отчет по РФ аспирантам 25.01.21.xlsx]Лист4'!$G$23:$I$23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4C-4F27-9938-151455FC4AAC}"/>
            </c:ext>
          </c:extLst>
        </c:ser>
        <c:ser>
          <c:idx val="1"/>
          <c:order val="1"/>
          <c:tx>
            <c:strRef>
              <c:f>'[отчет по РФ аспирантам 25.01.21.xlsx]Лист4'!$F$24</c:f>
              <c:strCache>
                <c:ptCount val="1"/>
                <c:pt idx="0">
                  <c:v>Патентов на полезную модель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по РФ аспирантам 25.01.21.xlsx]Лист4'!$G$22:$I$22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'[отчет по РФ аспирантам 25.01.21.xlsx]Лист4'!$G$24:$I$24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4C-4F27-9938-151455FC4A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403712"/>
        <c:axId val="40405248"/>
      </c:barChart>
      <c:catAx>
        <c:axId val="4040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405248"/>
        <c:crosses val="autoZero"/>
        <c:auto val="1"/>
        <c:lblAlgn val="ctr"/>
        <c:lblOffset val="100"/>
        <c:noMultiLvlLbl val="0"/>
      </c:catAx>
      <c:valAx>
        <c:axId val="4040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40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Лист2!$F$19</c:f>
              <c:strCache>
                <c:ptCount val="1"/>
                <c:pt idx="0">
                  <c:v>в международных рецензируемых научных журналах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Лист2!$E$20:$E$24</c:f>
              <c:strCache>
                <c:ptCount val="5"/>
                <c:pt idx="0">
                  <c:v>ПИ</c:v>
                </c:pt>
                <c:pt idx="1">
                  <c:v>ИВМиЖ</c:v>
                </c:pt>
                <c:pt idx="2">
                  <c:v>ИЭИТиПО</c:v>
                </c:pt>
                <c:pt idx="3">
                  <c:v>ИТИ</c:v>
                </c:pt>
                <c:pt idx="4">
                  <c:v>ИА</c:v>
                </c:pt>
              </c:strCache>
            </c:strRef>
          </c:cat>
          <c:val>
            <c:numRef>
              <c:f>Лист2!$F$20:$F$24</c:f>
              <c:numCache>
                <c:formatCode>General</c:formatCode>
                <c:ptCount val="5"/>
                <c:pt idx="0">
                  <c:v>2</c:v>
                </c:pt>
                <c:pt idx="1">
                  <c:v>18</c:v>
                </c:pt>
                <c:pt idx="2">
                  <c:v>3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4F-4B86-A41A-EBE9DE1D146D}"/>
            </c:ext>
          </c:extLst>
        </c:ser>
        <c:ser>
          <c:idx val="1"/>
          <c:order val="1"/>
          <c:tx>
            <c:strRef>
              <c:f>Лист2!$G$19</c:f>
              <c:strCache>
                <c:ptCount val="1"/>
                <c:pt idx="0">
                  <c:v>в других научных журналах и материалах конференций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Лист2!$E$20:$E$24</c:f>
              <c:strCache>
                <c:ptCount val="5"/>
                <c:pt idx="0">
                  <c:v>ПИ</c:v>
                </c:pt>
                <c:pt idx="1">
                  <c:v>ИВМиЖ</c:v>
                </c:pt>
                <c:pt idx="2">
                  <c:v>ИЭИТиПО</c:v>
                </c:pt>
                <c:pt idx="3">
                  <c:v>ИТИ</c:v>
                </c:pt>
                <c:pt idx="4">
                  <c:v>ИА</c:v>
                </c:pt>
              </c:strCache>
            </c:strRef>
          </c:cat>
          <c:val>
            <c:numRef>
              <c:f>Лист2!$G$20:$G$24</c:f>
              <c:numCache>
                <c:formatCode>General</c:formatCode>
                <c:ptCount val="5"/>
                <c:pt idx="0">
                  <c:v>21</c:v>
                </c:pt>
                <c:pt idx="1">
                  <c:v>89</c:v>
                </c:pt>
                <c:pt idx="2">
                  <c:v>46</c:v>
                </c:pt>
                <c:pt idx="3">
                  <c:v>43</c:v>
                </c:pt>
                <c:pt idx="4">
                  <c:v>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4F-4B86-A41A-EBE9DE1D14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090176"/>
        <c:axId val="157091712"/>
      </c:barChart>
      <c:catAx>
        <c:axId val="15709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091712"/>
        <c:crosses val="autoZero"/>
        <c:auto val="1"/>
        <c:lblAlgn val="ctr"/>
        <c:lblOffset val="100"/>
        <c:noMultiLvlLbl val="0"/>
      </c:catAx>
      <c:valAx>
        <c:axId val="15709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09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C6FF103-9E5E-4BD1-B197-E0C1DC4AC8C2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72ED727-035F-4E4F-9B68-4D598577B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3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D727-035F-4E4F-9B68-4D598577B9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2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D727-035F-4E4F-9B68-4D598577B9F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8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A98F2C-F5D0-4907-B594-793E266F901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8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A98F2C-F5D0-4907-B594-793E266F901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88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A98F2C-F5D0-4907-B594-793E266F901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88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A98F2C-F5D0-4907-B594-793E266F901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88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A98F2C-F5D0-4907-B594-793E266F901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8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 txBox="1">
            <a:spLocks noGrp="1" noChangeArrowheads="1"/>
          </p:cNvSpPr>
          <p:nvPr/>
        </p:nvSpPr>
        <p:spPr bwMode="auto">
          <a:xfrm>
            <a:off x="3856738" y="9440428"/>
            <a:ext cx="2945746" cy="491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5" rIns="89991" bIns="46795" anchor="b"/>
          <a:lstStyle/>
          <a:p>
            <a:pPr algn="r" defTabSz="457153">
              <a:tabLst>
                <a:tab pos="0" algn="l"/>
                <a:tab pos="457153" algn="l"/>
                <a:tab pos="914306" algn="l"/>
                <a:tab pos="1371459" algn="l"/>
                <a:tab pos="1828613" algn="l"/>
                <a:tab pos="2285766" algn="l"/>
                <a:tab pos="2742919" algn="l"/>
                <a:tab pos="3200072" algn="l"/>
                <a:tab pos="3657226" algn="l"/>
                <a:tab pos="4114378" algn="l"/>
                <a:tab pos="4571532" algn="l"/>
                <a:tab pos="5028685" algn="l"/>
                <a:tab pos="5485838" algn="l"/>
                <a:tab pos="5942991" algn="l"/>
                <a:tab pos="6400145" algn="l"/>
                <a:tab pos="6857298" algn="l"/>
                <a:tab pos="7314451" algn="l"/>
                <a:tab pos="7771604" algn="l"/>
                <a:tab pos="8228758" algn="l"/>
                <a:tab pos="8685910" algn="l"/>
                <a:tab pos="9143064" algn="l"/>
              </a:tabLst>
            </a:pPr>
            <a:fld id="{8F9E9A99-B44B-41A0-8F34-93B522FD58DE}" type="slidenum">
              <a:rPr lang="ru-RU" altLang="ru-RU" sz="1200">
                <a:solidFill>
                  <a:prstClr val="black"/>
                </a:solidFill>
                <a:ea typeface="DejaVu Sans"/>
                <a:cs typeface="DejaVu Sans"/>
              </a:rPr>
              <a:pPr algn="r" defTabSz="457153">
                <a:tabLst>
                  <a:tab pos="0" algn="l"/>
                  <a:tab pos="457153" algn="l"/>
                  <a:tab pos="914306" algn="l"/>
                  <a:tab pos="1371459" algn="l"/>
                  <a:tab pos="1828613" algn="l"/>
                  <a:tab pos="2285766" algn="l"/>
                  <a:tab pos="2742919" algn="l"/>
                  <a:tab pos="3200072" algn="l"/>
                  <a:tab pos="3657226" algn="l"/>
                  <a:tab pos="4114378" algn="l"/>
                  <a:tab pos="4571532" algn="l"/>
                  <a:tab pos="5028685" algn="l"/>
                  <a:tab pos="5485838" algn="l"/>
                  <a:tab pos="5942991" algn="l"/>
                  <a:tab pos="6400145" algn="l"/>
                  <a:tab pos="6857298" algn="l"/>
                  <a:tab pos="7314451" algn="l"/>
                  <a:tab pos="7771604" algn="l"/>
                  <a:tab pos="8228758" algn="l"/>
                  <a:tab pos="8685910" algn="l"/>
                  <a:tab pos="9143064" algn="l"/>
                </a:tabLst>
              </a:pPr>
              <a:t>18</a:t>
            </a:fld>
            <a:endParaRPr lang="ru-RU" altLang="ru-RU" sz="1200">
              <a:solidFill>
                <a:prstClr val="black"/>
              </a:solidFill>
              <a:ea typeface="DejaVu Sans"/>
              <a:cs typeface="DejaVu Sans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1243013"/>
            <a:ext cx="5964238" cy="3354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880" y="4721941"/>
            <a:ext cx="5443878" cy="4469965"/>
          </a:xfrm>
          <a:noFill/>
        </p:spPr>
        <p:txBody>
          <a:bodyPr wrap="none" lIns="89991" tIns="46795" rIns="89991" bIns="46795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A98F2C-F5D0-4907-B594-793E266F901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88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A98F2C-F5D0-4907-B594-793E266F901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8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3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5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6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83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12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2639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68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9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6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7556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23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69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61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5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19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26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0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12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88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43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2639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85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51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6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7556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09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32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58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29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16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50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06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97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87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65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63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571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517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69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404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25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29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36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29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32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61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01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4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992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82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95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992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896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762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524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174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49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56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2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023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103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85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29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94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055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26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945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631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530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4823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614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076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74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22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035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9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018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21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663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9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85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09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696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240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099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456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370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027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065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799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1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2296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830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871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276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88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651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499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09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172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281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63ED8-09C5-412A-8A3E-D37929CE4282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8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6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7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5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9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0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3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3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6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aj-kuatbek@mail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4" Type="http://schemas.openxmlformats.org/officeDocument/2006/relationships/hyperlink" Target="mailto:ali.zhaliel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7" y="253934"/>
            <a:ext cx="1401857" cy="1252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5983" y="2071808"/>
            <a:ext cx="9194049" cy="18158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Т Ч Е Т</a:t>
            </a:r>
            <a:br>
              <a:rPr lang="ru-RU" sz="2800" b="1" spc="50" dirty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проректора </a:t>
            </a:r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по  науке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НАО 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«Западно-Казахстанский аграрно-технический университет имени Жангир хана» </a:t>
            </a:r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за 2020 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21394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4478" y="59210"/>
            <a:ext cx="12031175" cy="263660"/>
          </a:xfrm>
          <a:prstGeom prst="rect">
            <a:avLst/>
          </a:prstGeom>
          <a:gradFill flip="none" rotWithShape="1">
            <a:gsLst>
              <a:gs pos="1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1F497D"/>
                </a:solidFill>
              </a:rPr>
              <a:t>Результаты НИРС </a:t>
            </a:r>
            <a:r>
              <a:rPr lang="ru-RU" b="1" dirty="0" smtClean="0">
                <a:solidFill>
                  <a:srgbClr val="1F497D"/>
                </a:solidFill>
              </a:rPr>
              <a:t>(Участие в конкурсах и олимпиадах)</a:t>
            </a:r>
            <a:endParaRPr lang="ru-RU" dirty="0">
              <a:solidFill>
                <a:srgbClr val="FFFFFF"/>
              </a:solidFill>
              <a:ea typeface="WenQuanYi Micro Hei"/>
              <a:cs typeface="WenQuanYi Micro Hei"/>
            </a:endParaRPr>
          </a:p>
        </p:txBody>
      </p:sp>
      <p:sp>
        <p:nvSpPr>
          <p:cNvPr id="5" name="AutoShape 4" descr="Ð¡ÐµÑÑ Ð²ÐµÑÐµÑÐ¸Ð½Ð°ÑÐ½ÑÑ ÑÑÐ°Ð½ÑÐ¸Ð¹ ÑÐ°ÑÑÐ¸ÑÑÑ Ð² ÐÐ°ÑÐ°Ð³Ð°Ð½Ð´Ð¸Ð½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AutoShape 2" descr="Ð£ÑÐ°Ð»ÑÑÐºÐ¸Ð¹ Ð¢ÑÐ°Ð½ÑÑÐ¾ÑÐ¼Ð°ÑÐ¾ÑÐ½ÑÐ¹ ÐÐ°Ð²Ð¾Ð´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575" y="346454"/>
            <a:ext cx="5097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конкурсах научных работ, проектов и др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06182120"/>
              </p:ext>
            </p:extLst>
          </p:nvPr>
        </p:nvGraphicFramePr>
        <p:xfrm>
          <a:off x="6245525" y="670000"/>
          <a:ext cx="5555411" cy="258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380972" y="362225"/>
            <a:ext cx="5325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конкурсах инновационных бизнес-проектов и др.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9037" y="3275917"/>
            <a:ext cx="4136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участия обучающихся в олимпиадах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934785544"/>
              </p:ext>
            </p:extLst>
          </p:nvPr>
        </p:nvGraphicFramePr>
        <p:xfrm>
          <a:off x="2613805" y="3583690"/>
          <a:ext cx="701327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47115049"/>
              </p:ext>
            </p:extLst>
          </p:nvPr>
        </p:nvGraphicFramePr>
        <p:xfrm>
          <a:off x="307975" y="654229"/>
          <a:ext cx="5486400" cy="277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883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4478" y="59210"/>
            <a:ext cx="12031175" cy="263660"/>
          </a:xfrm>
          <a:prstGeom prst="rect">
            <a:avLst/>
          </a:prstGeom>
          <a:gradFill flip="none" rotWithShape="1">
            <a:gsLst>
              <a:gs pos="1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1F497D"/>
                </a:solidFill>
              </a:rPr>
              <a:t>Результаты НИРС </a:t>
            </a:r>
            <a:r>
              <a:rPr lang="ru-RU" b="1" dirty="0" smtClean="0">
                <a:solidFill>
                  <a:srgbClr val="1F497D"/>
                </a:solidFill>
              </a:rPr>
              <a:t>(Участие в конференциях и научные публикации)</a:t>
            </a:r>
            <a:endParaRPr lang="ru-RU" dirty="0">
              <a:solidFill>
                <a:srgbClr val="FFFFFF"/>
              </a:solidFill>
              <a:ea typeface="WenQuanYi Micro Hei"/>
              <a:cs typeface="WenQuanYi Micro Hei"/>
            </a:endParaRPr>
          </a:p>
        </p:txBody>
      </p:sp>
      <p:sp>
        <p:nvSpPr>
          <p:cNvPr id="5" name="AutoShape 4" descr="Ð¡ÐµÑÑ Ð²ÐµÑÐµÑÐ¸Ð½Ð°ÑÐ½ÑÑ ÑÑÐ°Ð½ÑÐ¸Ð¹ ÑÐ°ÑÑÐ¸ÑÑÑ Ð² ÐÐ°ÑÐ°Ð³Ð°Ð½Ð´Ð¸Ð½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AutoShape 2" descr="Ð£ÑÐ°Ð»ÑÑÐºÐ¸Ð¹ Ð¢ÑÐ°Ð½ÑÑÐ¾ÑÐ¼Ð°ÑÐ¾ÑÐ½ÑÐ¹ ÐÐ°Ð²Ð¾Ð´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575" y="1004877"/>
            <a:ext cx="5097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международных конференциях, форумах, семинарах и др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11961" y="411010"/>
            <a:ext cx="5325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Научные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публикации студентов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04305355"/>
              </p:ext>
            </p:extLst>
          </p:nvPr>
        </p:nvGraphicFramePr>
        <p:xfrm>
          <a:off x="307978" y="1768416"/>
          <a:ext cx="5230183" cy="386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93106077"/>
              </p:ext>
            </p:extLst>
          </p:nvPr>
        </p:nvGraphicFramePr>
        <p:xfrm>
          <a:off x="5952227" y="718783"/>
          <a:ext cx="6072996" cy="287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914050854"/>
              </p:ext>
            </p:extLst>
          </p:nvPr>
        </p:nvGraphicFramePr>
        <p:xfrm>
          <a:off x="5900470" y="3485072"/>
          <a:ext cx="606149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0" y="5486400"/>
            <a:ext cx="6911163" cy="13716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Протокол Ученого  Совета №6 от 24.01.2020года.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Активизация научно-исследовательской работы студентов путем создания студенческих научных кружков во всех научных школах и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центрах.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Статус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выполнено.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 студенческой  научно-практической конференции (апрель, 2020г.), международной конференции (ноябрь, 2020г.). Статус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выполнено.</a:t>
            </a:r>
            <a:endParaRPr kumimoji="0" lang="kk-KZ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4642" y="850606"/>
            <a:ext cx="7845633" cy="1573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ЛАБОРАТОРИЯ ХИМИЧЕСКОГО АНАЛИЗА ОКАЗЫВАЕТ УСЛУГИ ПО СЛЕДУЮЩИМ НАПРАВЛЕНИЯМ:</a:t>
            </a:r>
          </a:p>
          <a:p>
            <a:pPr algn="ctr"/>
            <a:r>
              <a:rPr lang="ru-RU" sz="1400" dirty="0" smtClean="0"/>
              <a:t>- </a:t>
            </a:r>
            <a:r>
              <a:rPr lang="ru-RU" sz="1400" dirty="0"/>
              <a:t>агрохимический анализ почв и грунтов;</a:t>
            </a:r>
          </a:p>
          <a:p>
            <a:pPr algn="ctr"/>
            <a:r>
              <a:rPr lang="ru-RU" sz="1400" dirty="0"/>
              <a:t>- химический анализ воды (поверхностные, подземные и т.д.);</a:t>
            </a:r>
          </a:p>
          <a:p>
            <a:pPr algn="ctr"/>
            <a:r>
              <a:rPr lang="ru-RU" sz="1400" dirty="0"/>
              <a:t>- анализ атмосферного воздуха и выбросов промышленных предприятий в атмосферу;</a:t>
            </a:r>
          </a:p>
          <a:p>
            <a:pPr algn="ctr"/>
            <a:r>
              <a:rPr lang="ru-RU" sz="1400" dirty="0"/>
              <a:t>- анализ мяса, мясных продуктов, рыбы, молока и молочных продуктов, зерна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4643" y="2509284"/>
            <a:ext cx="7740504" cy="903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ЛАБОРАТОРИЯ ЗООТЕХНИЧЕСКОГО АНАЛИЗА КОРМОВ </a:t>
            </a:r>
          </a:p>
          <a:p>
            <a:pPr algn="ctr"/>
            <a:r>
              <a:rPr lang="ru-RU" sz="1400" dirty="0" smtClean="0"/>
              <a:t>оказывает </a:t>
            </a:r>
            <a:r>
              <a:rPr lang="ru-RU" sz="1400" dirty="0"/>
              <a:t>услуги по анализу кормов сельскохозяйственных животных (определение сырой клетчатки, влаги, кормовых единиц и т.д</a:t>
            </a:r>
            <a:r>
              <a:rPr lang="ru-RU" sz="1400" dirty="0" smtClean="0"/>
              <a:t>.)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4642" y="3514850"/>
            <a:ext cx="7740505" cy="2045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ЛАБОРАТОРИЯ БИОТЕХНОЛОГИИ И ДИАГНОСТИКИ ИНФЕКЦИОННЫХ БОЛЕЗНЕЙ </a:t>
            </a:r>
            <a:r>
              <a:rPr lang="ru-RU" sz="1400" b="1" dirty="0">
                <a:solidFill>
                  <a:schemeClr val="bg1"/>
                </a:solidFill>
              </a:rPr>
              <a:t>ОКАЗЫВАЕТ УСЛУГИ ПО СЛЕДУЮЩИМ НАПРАВЛЕНИЯМ:</a:t>
            </a:r>
            <a:endParaRPr lang="ru-RU" sz="1400" b="1" dirty="0" smtClean="0"/>
          </a:p>
          <a:p>
            <a:r>
              <a:rPr lang="ru-RU" sz="1400" dirty="0" smtClean="0"/>
              <a:t>- </a:t>
            </a:r>
            <a:r>
              <a:rPr lang="ru-RU" sz="1400" dirty="0"/>
              <a:t>ДНК-паспортизация КРС и лошадей;</a:t>
            </a:r>
          </a:p>
          <a:p>
            <a:r>
              <a:rPr lang="ru-RU" sz="1400" dirty="0"/>
              <a:t>- установление происхождения животного при судебных разбирательствах;</a:t>
            </a:r>
          </a:p>
          <a:p>
            <a:r>
              <a:rPr lang="ru-RU" sz="1400" dirty="0"/>
              <a:t>- диагностика </a:t>
            </a:r>
            <a:r>
              <a:rPr lang="en-US" sz="1400" dirty="0"/>
              <a:t>COVID</a:t>
            </a:r>
            <a:r>
              <a:rPr lang="ru-RU" sz="1400" dirty="0"/>
              <a:t>-19;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морфологический </a:t>
            </a:r>
            <a:r>
              <a:rPr lang="ru-RU" sz="1400" dirty="0"/>
              <a:t>анализ крови сельскохозяйственных </a:t>
            </a:r>
            <a:r>
              <a:rPr lang="ru-RU" sz="1400" dirty="0" smtClean="0"/>
              <a:t>животных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a typeface="Calibri"/>
                <a:cs typeface="Times New Roman"/>
              </a:rPr>
              <a:t>*Регистрация  </a:t>
            </a:r>
            <a:r>
              <a:rPr lang="ru-RU" sz="1400" dirty="0" err="1">
                <a:ea typeface="Calibri"/>
                <a:cs typeface="Times New Roman"/>
              </a:rPr>
              <a:t>испытательно</a:t>
            </a:r>
            <a:r>
              <a:rPr lang="kk-KZ" sz="1400" dirty="0">
                <a:ea typeface="Calibri"/>
                <a:cs typeface="Times New Roman"/>
              </a:rPr>
              <a:t>го</a:t>
            </a:r>
            <a:r>
              <a:rPr lang="ru-RU" sz="1400" dirty="0">
                <a:ea typeface="Calibri"/>
                <a:cs typeface="Times New Roman"/>
              </a:rPr>
              <a:t> центр</a:t>
            </a:r>
            <a:r>
              <a:rPr lang="kk-KZ" sz="1400" dirty="0">
                <a:ea typeface="Calibri"/>
                <a:cs typeface="Times New Roman"/>
              </a:rPr>
              <a:t>а</a:t>
            </a:r>
            <a:r>
              <a:rPr lang="ru-RU" sz="1400" dirty="0">
                <a:ea typeface="Calibri"/>
                <a:cs typeface="Times New Roman"/>
              </a:rPr>
              <a:t> в течение года в членстве ISAG и прохождение кольцевых </a:t>
            </a:r>
            <a:r>
              <a:rPr lang="ru-RU" sz="1400" dirty="0" smtClean="0">
                <a:ea typeface="Calibri"/>
                <a:cs typeface="Times New Roman"/>
              </a:rPr>
              <a:t>тестов (Протокол Ученого Совета №6 от 24.01.2020года.) Статус: выполнен</a:t>
            </a:r>
            <a:endParaRPr lang="ru-RU" sz="1100" dirty="0">
              <a:ea typeface="Calibri"/>
              <a:cs typeface="Times New Roman"/>
            </a:endParaRP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92594" y="314145"/>
            <a:ext cx="828276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ЛАБОРАТОРНЫМ ИССЛЕДОВАНИЯМ </a:t>
            </a:r>
            <a:endParaRPr lang="ru-RU" sz="1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877170" y="1182320"/>
            <a:ext cx="1099032" cy="9654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836273" y="2424225"/>
            <a:ext cx="1180827" cy="9888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317 тыс. тенге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8739965" y="3795823"/>
            <a:ext cx="1277135" cy="12652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71,8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тенге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18066" y="725028"/>
            <a:ext cx="1099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Доходы за 2020 год</a:t>
            </a:r>
            <a:endParaRPr lang="ru-RU" sz="1100" b="1" u="sng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4642" y="5682971"/>
            <a:ext cx="7734031" cy="866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Центра «Почвенных </a:t>
            </a:r>
          </a:p>
          <a:p>
            <a:pPr lvl="0" algn="ctr"/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исследований» </a:t>
            </a:r>
          </a:p>
        </p:txBody>
      </p:sp>
      <p:sp>
        <p:nvSpPr>
          <p:cNvPr id="13" name="Овал 12"/>
          <p:cNvSpPr/>
          <p:nvPr/>
        </p:nvSpPr>
        <p:spPr>
          <a:xfrm>
            <a:off x="8877171" y="5560828"/>
            <a:ext cx="1139929" cy="9888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284 тыс. тенге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88193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0"/>
          <p:cNvGrpSpPr>
            <a:grpSpLocks/>
          </p:cNvGrpSpPr>
          <p:nvPr/>
        </p:nvGrpSpPr>
        <p:grpSpPr bwMode="auto">
          <a:xfrm>
            <a:off x="3942084" y="704404"/>
            <a:ext cx="2081869" cy="1475782"/>
            <a:chOff x="708" y="2203"/>
            <a:chExt cx="751" cy="741"/>
          </a:xfrm>
        </p:grpSpPr>
        <p:sp>
          <p:nvSpPr>
            <p:cNvPr id="14" name="Oval 31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3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066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КОНСУЛЬТАЦИИ ЭКСПЕРТАМИ ЦРЗ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online</a:t>
            </a:r>
            <a:endParaRPr lang="ru-RU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Возможно, это изображение (1 человек и текст «방 посетите нашу онлайн-консультацию ученых жангир XAH университета 09 04 20 вьюрков василий викторович профессор, доктор сельскохозяйственных наук TEMA: внедрение лагосберегающихтехнологий растениеводстве. место проведения: http//aa. hub wkau/ 17:00»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2348880"/>
            <a:ext cx="2400267" cy="13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Возможно, это изображение (1 человек и текст «онлайн-консультация консул тация экспертов наноц 13 мая 19:00 LIVE NASEC f @naseckz насамбаев е.г. д.с-х. н.,профессор отбор животных по основным хозяйственно-полезным признакам»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454" y="2492896"/>
            <a:ext cx="2301199" cy="123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gray">
          <a:xfrm rot="30644363">
            <a:off x="1620848" y="1207285"/>
            <a:ext cx="2847797" cy="1666925"/>
          </a:xfrm>
          <a:prstGeom prst="chevron">
            <a:avLst>
              <a:gd name="adj" fmla="val 28655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1703472" y="1421450"/>
            <a:ext cx="221337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600" b="1" dirty="0" smtClean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соц. сетях </a:t>
            </a:r>
            <a:r>
              <a:rPr lang="en-US" altLang="ru-RU" sz="1600" b="1" dirty="0" err="1" smtClean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altLang="ru-RU" sz="1600" b="1" dirty="0" smtClean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altLang="ru-RU" sz="1600" b="1" dirty="0" err="1" smtClean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ru-RU" altLang="ru-RU" sz="1600" b="1" dirty="0" smtClean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1600" b="1" dirty="0" smtClean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b="1" dirty="0" smtClean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AGROTECH HUB </a:t>
            </a:r>
            <a:endParaRPr lang="en-US" altLang="ru-RU" sz="1600" b="1" dirty="0">
              <a:solidFill>
                <a:srgbClr val="FFFB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gray">
          <a:xfrm rot="23388254">
            <a:off x="8027811" y="1244558"/>
            <a:ext cx="2802724" cy="1608312"/>
          </a:xfrm>
          <a:prstGeom prst="chevron">
            <a:avLst>
              <a:gd name="adj" fmla="val 28655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gray">
          <a:xfrm>
            <a:off x="4004941" y="1164526"/>
            <a:ext cx="197742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30"/>
          <p:cNvGrpSpPr>
            <a:grpSpLocks/>
          </p:cNvGrpSpPr>
          <p:nvPr/>
        </p:nvGrpSpPr>
        <p:grpSpPr bwMode="auto">
          <a:xfrm>
            <a:off x="6518132" y="733669"/>
            <a:ext cx="2040280" cy="1374190"/>
            <a:chOff x="708" y="2203"/>
            <a:chExt cx="751" cy="741"/>
          </a:xfrm>
        </p:grpSpPr>
        <p:sp>
          <p:nvSpPr>
            <p:cNvPr id="18" name="Oval 31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3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20" name="Rectangle 33"/>
          <p:cNvSpPr>
            <a:spLocks noChangeArrowheads="1"/>
          </p:cNvSpPr>
          <p:nvPr/>
        </p:nvSpPr>
        <p:spPr bwMode="gray">
          <a:xfrm>
            <a:off x="6578165" y="1268828"/>
            <a:ext cx="193792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28208" y="1541914"/>
            <a:ext cx="2646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600" b="1" dirty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соц. </a:t>
            </a:r>
            <a:r>
              <a:rPr lang="ru-RU" altLang="ru-RU" sz="1600" b="1" dirty="0" smtClean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сетях </a:t>
            </a:r>
            <a:r>
              <a:rPr lang="en-US" altLang="ru-RU" sz="1600" b="1" dirty="0" err="1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altLang="ru-RU" sz="1600" b="1" dirty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altLang="ru-RU" sz="1600" b="1" dirty="0" err="1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ru-RU" altLang="ru-RU" sz="1600" b="1" dirty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1600" b="1" dirty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НАО «НАНОЦ»</a:t>
            </a:r>
            <a:endParaRPr lang="en-US" altLang="ru-RU" sz="1600" b="1" dirty="0">
              <a:solidFill>
                <a:srgbClr val="FFFB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0605" y="3724774"/>
            <a:ext cx="10281683" cy="2367682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Протокол Ученого  Совета №6 от 24.01.2020года.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Создание базы тренеров-консультантов в сфере сельского хозяйства на базе </a:t>
            </a:r>
            <a:r>
              <a:rPr lang="ru-RU" sz="1600" dirty="0" err="1">
                <a:latin typeface="Times New Roman" pitchFamily="18" charset="0"/>
                <a:ea typeface="Calibri"/>
                <a:cs typeface="Times New Roman" pitchFamily="18" charset="0"/>
              </a:rPr>
              <a:t>AgrotechHub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и оказание консалтинговых услуг не менее 100 субъектам агробизнеса до конца 2020 года. </a:t>
            </a:r>
            <a:r>
              <a:rPr lang="ru-RU" sz="16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Статус: выполнено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Проведение не менее 10 платных обучающих семинаров на базе </a:t>
            </a:r>
            <a:r>
              <a:rPr lang="ru-RU" sz="1600" dirty="0" err="1">
                <a:latin typeface="Times New Roman" pitchFamily="18" charset="0"/>
                <a:ea typeface="Calibri"/>
                <a:cs typeface="Times New Roman" pitchFamily="18" charset="0"/>
              </a:rPr>
              <a:t>AgrotechHub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в течение года и создание базы данных обучающих программ /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курсов. 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Статус: 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частично выполнено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83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54368" y="281674"/>
            <a:ext cx="10099431" cy="4568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998" name="Rectangle 10"/>
          <p:cNvSpPr>
            <a:spLocks noGrp="1"/>
          </p:cNvSpPr>
          <p:nvPr>
            <p:ph type="title"/>
          </p:nvPr>
        </p:nvSpPr>
        <p:spPr>
          <a:xfrm>
            <a:off x="2077436" y="316900"/>
            <a:ext cx="8229600" cy="37343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</a:rPr>
              <a:t>ЖУРНАЛ «</a:t>
            </a:r>
            <a:r>
              <a:rPr lang="kk-KZ" altLang="ru-RU" sz="2200" b="1" dirty="0">
                <a:solidFill>
                  <a:srgbClr val="0000CC"/>
                </a:solidFill>
                <a:latin typeface="Times New Roman" pitchFamily="18" charset="0"/>
              </a:rPr>
              <a:t>ҒЫЛЫМ ЖӘНЕ БІЛІМ</a:t>
            </a: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</a:rPr>
              <a:t>» ЗА 2020 </a:t>
            </a:r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</a:rPr>
              <a:t>г.</a:t>
            </a:r>
            <a:endParaRPr lang="ru-RU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1999" name="Rectangle 5"/>
          <p:cNvSpPr>
            <a:spLocks noGrp="1"/>
          </p:cNvSpPr>
          <p:nvPr>
            <p:ph type="body" sz="half" idx="1"/>
          </p:nvPr>
        </p:nvSpPr>
        <p:spPr>
          <a:xfrm>
            <a:off x="1665721" y="2920693"/>
            <a:ext cx="4038600" cy="53290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1600" b="1" dirty="0">
                <a:solidFill>
                  <a:srgbClr val="0000CC"/>
                </a:solidFill>
                <a:latin typeface="Times New Roman" pitchFamily="18" charset="0"/>
              </a:rPr>
              <a:t>Распределение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0000CC"/>
                </a:solidFill>
                <a:latin typeface="Times New Roman" pitchFamily="18" charset="0"/>
              </a:rPr>
              <a:t>статей по </a:t>
            </a:r>
            <a:r>
              <a:rPr lang="ru-RU" altLang="ru-RU" sz="1600" b="1" dirty="0">
                <a:solidFill>
                  <a:srgbClr val="0000CC"/>
                </a:solidFill>
                <a:latin typeface="Times New Roman" pitchFamily="18" charset="0"/>
              </a:rPr>
              <a:t>основным разделам 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B3F8B-CF59-4DBE-934F-E1FB06B7DE5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776593"/>
              </p:ext>
            </p:extLst>
          </p:nvPr>
        </p:nvGraphicFramePr>
        <p:xfrm>
          <a:off x="1160584" y="3584601"/>
          <a:ext cx="4636115" cy="295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94574"/>
              </p:ext>
            </p:extLst>
          </p:nvPr>
        </p:nvGraphicFramePr>
        <p:xfrm>
          <a:off x="6304083" y="3630369"/>
          <a:ext cx="5079212" cy="2281334"/>
        </p:xfrm>
        <a:graphic>
          <a:graphicData uri="http://schemas.openxmlformats.org/drawingml/2006/table">
            <a:tbl>
              <a:tblPr/>
              <a:tblGrid>
                <a:gridCol w="3153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54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Казахстан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24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Российская Федерация 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81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Беларусь 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Таджикистан 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Украина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34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Киргизия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9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Сербия 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274589" y="2920690"/>
            <a:ext cx="5079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Распределение публикаций по странам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4372" y="887608"/>
            <a:ext cx="99411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За 2020 год в четырех номерах опубликовано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328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статей,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них 64% опубликовано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вневузовскими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авторами. </a:t>
            </a:r>
          </a:p>
          <a:p>
            <a:pPr indent="457200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Среднее количество страниц  в одном выпуске  – 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430. </a:t>
            </a:r>
          </a:p>
          <a:p>
            <a:pPr indent="457200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Дополнительно опубликован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спец.выпуск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журнала,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посвященный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70-летнему юбилею казахской белоголовой породы 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«Современное состояние и перспективы  развития животноводства»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объемом 164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страницы.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01803" y="208475"/>
            <a:ext cx="9424108" cy="7133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6084" name="TextBox 1"/>
          <p:cNvSpPr txBox="1">
            <a:spLocks noChangeArrowheads="1"/>
          </p:cNvSpPr>
          <p:nvPr/>
        </p:nvSpPr>
        <p:spPr bwMode="auto">
          <a:xfrm>
            <a:off x="1929034" y="349685"/>
            <a:ext cx="85696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Публикационная </a:t>
            </a:r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активность по </a:t>
            </a: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организациям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843A-0DED-43A5-83B2-98985DAA006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706369"/>
              </p:ext>
            </p:extLst>
          </p:nvPr>
        </p:nvGraphicFramePr>
        <p:xfrm>
          <a:off x="1406768" y="921777"/>
          <a:ext cx="9624647" cy="509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61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B29912-B034-461E-93C0-8616D7B3D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16" y="281850"/>
            <a:ext cx="54746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Публикационная активность по институтам (248)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843A-0DED-43A5-83B2-98985DAA006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665536"/>
              </p:ext>
            </p:extLst>
          </p:nvPr>
        </p:nvGraphicFramePr>
        <p:xfrm>
          <a:off x="344213" y="1051291"/>
          <a:ext cx="6209731" cy="511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39965"/>
              </p:ext>
            </p:extLst>
          </p:nvPr>
        </p:nvGraphicFramePr>
        <p:xfrm>
          <a:off x="6910493" y="1389851"/>
          <a:ext cx="4982307" cy="474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022124" y="281849"/>
            <a:ext cx="502890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Количество статей, опубликованных </a:t>
            </a:r>
          </a:p>
          <a:p>
            <a:pPr algn="ctr"/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казахском, английском и русском </a:t>
            </a:r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языках</a:t>
            </a:r>
            <a:endParaRPr lang="ru-RU" altLang="ru-RU" sz="220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0121" y="6049926"/>
            <a:ext cx="11759609" cy="808074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Протокол Ученого  Совета №6 от 24.01.2020года.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Расширение специализации журнала «Наука и образование» с включением технических специальностей в список публикаций, рекомендованных ККСОН МОН 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РК.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Статус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выполнено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Начало 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процедуры включения журнала «</a:t>
            </a:r>
            <a:r>
              <a:rPr lang="kk-KZ" sz="1200" dirty="0">
                <a:latin typeface="Times New Roman" pitchFamily="18" charset="0"/>
                <a:ea typeface="Calibri"/>
                <a:cs typeface="Times New Roman" pitchFamily="18" charset="0"/>
              </a:rPr>
              <a:t>Білім және ғылым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» в список индексированных изданий 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РИНЦ.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Статус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частично выполнено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6641" y="2960456"/>
            <a:ext cx="10837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магистрантов и докторантов, зачисленных на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курс по годам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7020" y="6056570"/>
            <a:ext cx="58849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Количество защитившихся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докторантов и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аспирантов, чел.</a:t>
            </a:r>
            <a:endParaRPr lang="ru-RU" sz="1600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841117" y="3279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6307016" y="355129"/>
          <a:ext cx="541606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41119" y="5933463"/>
            <a:ext cx="4953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поступившие на 1 курс в высшие учебные заведения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РФ., 2020 год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360291"/>
              </p:ext>
            </p:extLst>
          </p:nvPr>
        </p:nvGraphicFramePr>
        <p:xfrm>
          <a:off x="776643" y="3440277"/>
          <a:ext cx="4953001" cy="249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015950"/>
              </p:ext>
            </p:extLst>
          </p:nvPr>
        </p:nvGraphicFramePr>
        <p:xfrm>
          <a:off x="6701211" y="3440277"/>
          <a:ext cx="5096596" cy="264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4474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26986"/>
            <a:ext cx="12192000" cy="527319"/>
          </a:xfrm>
          <a:prstGeom prst="rect">
            <a:avLst/>
          </a:prstGeom>
          <a:gradFill flip="none" rotWithShape="1">
            <a:gsLst>
              <a:gs pos="1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>
                <a:solidFill>
                  <a:srgbClr val="1F497D"/>
                </a:solidFill>
              </a:rPr>
              <a:t>Коммерциализация РННТД</a:t>
            </a:r>
            <a:endParaRPr lang="ru-RU" dirty="0">
              <a:solidFill>
                <a:srgbClr val="FFFFFF"/>
              </a:solidFill>
              <a:ea typeface="WenQuanYi Micro Hei"/>
              <a:cs typeface="WenQuanYi Micro Hei"/>
            </a:endParaRPr>
          </a:p>
        </p:txBody>
      </p:sp>
      <p:sp>
        <p:nvSpPr>
          <p:cNvPr id="35844" name="Номер слайда 16"/>
          <p:cNvSpPr txBox="1">
            <a:spLocks noGrp="1"/>
          </p:cNvSpPr>
          <p:nvPr/>
        </p:nvSpPr>
        <p:spPr bwMode="auto">
          <a:xfrm>
            <a:off x="8737601" y="6446838"/>
            <a:ext cx="2838451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57200">
              <a:buSzPct val="68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FFA0C1D-4359-44A8-B221-533E9F073907}" type="slidenum">
              <a:rPr lang="ru-RU" altLang="ru-RU" sz="2000">
                <a:solidFill>
                  <a:prstClr val="black"/>
                </a:solidFill>
                <a:latin typeface="Lucida Sans Unicode" pitchFamily="34" charset="0"/>
              </a:rPr>
              <a:pPr algn="r" defTabSz="457200">
                <a:buSzPct val="68000"/>
                <a:buFont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ru-RU" altLang="ru-RU" sz="2000">
              <a:solidFill>
                <a:prstClr val="black"/>
              </a:solidFill>
              <a:latin typeface="Lucida Sans Unicod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2311" y="888523"/>
            <a:ext cx="11300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результаты реализации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 коммерциализации АО «Фонд науки» КН МОН РК и Всемирного банка выиграли грант в объеме 50 000 000 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(в 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офинансирование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ИП «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Куаныш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– 5 млн 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</p:txBody>
      </p:sp>
      <p:sp>
        <p:nvSpPr>
          <p:cNvPr id="14" name="Заголовок 11"/>
          <p:cNvSpPr txBox="1">
            <a:spLocks/>
          </p:cNvSpPr>
          <p:nvPr/>
        </p:nvSpPr>
        <p:spPr>
          <a:xfrm>
            <a:off x="189663" y="491706"/>
            <a:ext cx="11386391" cy="4485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коммерциализации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технологий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№0138-17-ГК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Производство полутонкой шерсти и молодой баранины путем использования генетического потенциала кроссбредных овец Западного Казахстана»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737602" y="1871933"/>
            <a:ext cx="3312783" cy="27086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Создана научно-производственная платформа распространения передового опыта ведения племенного овцеводства и трансфера технологий и знаний; разработаны и опубликованы научно-методические рекомендации и т.д. Заключены договора на оказание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сервисно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-консалтинговых услуг с КФХ  ЗКО.  Участие в выставках инновационных разработок, бизнес-форумах. Разработан бизнес-план, поданы заявки на 2 патента. Изданы рекламные буклеты, видеоролики для продвижения проекта.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756639326"/>
              </p:ext>
            </p:extLst>
          </p:nvPr>
        </p:nvGraphicFramePr>
        <p:xfrm>
          <a:off x="362312" y="1534853"/>
          <a:ext cx="8289985" cy="371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77640" y="5155960"/>
            <a:ext cx="11972745" cy="16575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Сформирован перечень наиболее перспективных инновационных  проектов, готовых к коммерциализации технологий:</a:t>
            </a:r>
          </a:p>
          <a:p>
            <a:pPr algn="just"/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Теплоизоляционно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конструкционный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пеностекло и пористая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керамика.</a:t>
            </a:r>
          </a:p>
          <a:p>
            <a:pPr marL="171450" indent="-171450" algn="just">
              <a:buFontTx/>
              <a:buChar char="-"/>
            </a:pP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Энергоэффективная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добавка для производства материалов (стеновая керамика, керамзит, цемент, керамическая брусчатка и блоки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71450" indent="-171450" algn="just">
              <a:buFontTx/>
              <a:buChar char="-"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Технология производства искусственного щебня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Биофильтры для очистки сточных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вод.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Производство  трансформаторного переключателя напряжения с применением 3D технологии 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Функциональный тюнинг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трибосопряжений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транспортной техники и технологического оборудования применением новых энергосберегающих технологии для повышения их ресурса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Разработка мобильного инкубатория и биотехники воспроизводства аборигенных промысловых видов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рыб и др.</a:t>
            </a:r>
          </a:p>
        </p:txBody>
      </p:sp>
    </p:spTree>
    <p:extLst>
      <p:ext uri="{BB962C8B-B14F-4D97-AF65-F5344CB8AC3E}">
        <p14:creationId xmlns:p14="http://schemas.microsoft.com/office/powerpoint/2010/main" val="1466575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6094" y="322869"/>
            <a:ext cx="115368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Перспективные проекты коммерциализации </a:t>
            </a:r>
            <a:endParaRPr lang="ru-RU" sz="16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8299916" y="1123561"/>
            <a:ext cx="8128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3817" y="1460824"/>
            <a:ext cx="2417387" cy="23391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Теплоизоляционно конструкционный материал ы –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пеностекло и пористая керамика </a:t>
            </a:r>
          </a:p>
          <a:p>
            <a:r>
              <a:rPr lang="ru-RU" sz="1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Опытно-промышленный </a:t>
            </a:r>
            <a:r>
              <a:rPr lang="ru-RU" sz="1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участок по производству теплоизоляционного материала - пеностекла на основе переработки </a:t>
            </a:r>
            <a:r>
              <a:rPr lang="ru-RU" sz="1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стеклоотходов</a:t>
            </a:r>
            <a:r>
              <a:rPr lang="ru-RU" sz="1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ТОО «</a:t>
            </a:r>
            <a:r>
              <a:rPr lang="ru-RU" sz="1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Стеклосервис</a:t>
            </a:r>
            <a:r>
              <a:rPr lang="ru-RU" sz="1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(г. Уральск).  Проектная мощность  - </a:t>
            </a:r>
            <a:r>
              <a:rPr lang="ru-RU" sz="1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м3 год. </a:t>
            </a:r>
            <a:r>
              <a:rPr lang="ru-RU" sz="1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разработанную технологию получен патент РК «Способ получения пеностекла». </a:t>
            </a:r>
          </a:p>
          <a:p>
            <a:r>
              <a:rPr lang="ru-RU" sz="1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38909" y="1600422"/>
            <a:ext cx="2347611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Энергоэффективная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добавка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производства материалов (стеновая керамика, керамзит, цемент, керамическая брусчатка и блоки):</a:t>
            </a:r>
          </a:p>
          <a:p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2020 г. произведено более 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1000м2</a:t>
            </a:r>
            <a:r>
              <a:rPr lang="ru-RU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брусчатки</a:t>
            </a:r>
            <a:endParaRPr lang="ru-RU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4687" y="6201034"/>
            <a:ext cx="568802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Биофильтры </a:t>
            </a:r>
            <a:r>
              <a:rPr lang="ru-RU" sz="1600" b="1" dirty="0" smtClean="0">
                <a:solidFill>
                  <a:prstClr val="black"/>
                </a:solidFill>
              </a:rPr>
              <a:t>для очистки сточных вод:</a:t>
            </a:r>
          </a:p>
          <a:p>
            <a:r>
              <a:rPr lang="ru-RU" sz="1000" i="1" dirty="0" smtClean="0">
                <a:solidFill>
                  <a:srgbClr val="0070C0"/>
                </a:solidFill>
              </a:rPr>
              <a:t>Опытная </a:t>
            </a:r>
            <a:r>
              <a:rPr lang="ru-RU" sz="1000" i="1" dirty="0">
                <a:solidFill>
                  <a:srgbClr val="0070C0"/>
                </a:solidFill>
              </a:rPr>
              <a:t>партия керамических биофильтров в количестве 0,5м3  </a:t>
            </a:r>
            <a:r>
              <a:rPr lang="ru-RU" sz="1000" i="1" dirty="0" smtClean="0">
                <a:solidFill>
                  <a:srgbClr val="0070C0"/>
                </a:solidFill>
              </a:rPr>
              <a:t>использована в </a:t>
            </a:r>
            <a:r>
              <a:rPr lang="ru-RU" sz="1000" i="1" dirty="0">
                <a:solidFill>
                  <a:srgbClr val="0070C0"/>
                </a:solidFill>
              </a:rPr>
              <a:t>условиях бассейнов замкнутого </a:t>
            </a:r>
            <a:r>
              <a:rPr lang="ru-RU" sz="1000" i="1" dirty="0" err="1">
                <a:solidFill>
                  <a:srgbClr val="0070C0"/>
                </a:solidFill>
              </a:rPr>
              <a:t>водообеспечения</a:t>
            </a:r>
            <a:r>
              <a:rPr lang="ru-RU" sz="1000" i="1" dirty="0">
                <a:solidFill>
                  <a:srgbClr val="0070C0"/>
                </a:solidFill>
              </a:rPr>
              <a:t> для выращивания осетровых рыб при ЗКАТУ им. </a:t>
            </a:r>
            <a:r>
              <a:rPr lang="ru-RU" sz="1000" i="1" dirty="0" err="1">
                <a:solidFill>
                  <a:srgbClr val="0070C0"/>
                </a:solidFill>
              </a:rPr>
              <a:t>Жангир</a:t>
            </a:r>
            <a:r>
              <a:rPr lang="ru-RU" sz="1000" i="1" dirty="0">
                <a:solidFill>
                  <a:srgbClr val="0070C0"/>
                </a:solidFill>
              </a:rPr>
              <a:t> хана.</a:t>
            </a:r>
          </a:p>
        </p:txBody>
      </p:sp>
      <p:pic>
        <p:nvPicPr>
          <p:cNvPr id="6146" name="Picture 2" descr="http://vtorsteklo.ru/images/marki_stekloboya/z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15" y="1791072"/>
            <a:ext cx="2525397" cy="1894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lassifieds24.ru/images/5886/5885576/thumb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05" y="879305"/>
            <a:ext cx="2528899" cy="1896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ТОО ИННОТЕХПРОЕКТ\ФОТО новые\IMG_47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6" y="1390261"/>
            <a:ext cx="1779811" cy="24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ТОО ИННОТЕХПРОЕКТ\ФОТО новые\IMG_47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27" y="3685122"/>
            <a:ext cx="1666160" cy="222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ТОО ИННОТЕХПРОЕКТ\ФОТО новые\IMG_49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799" y="1390261"/>
            <a:ext cx="1630983" cy="21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:\ТОО ИННОТЕХПРОЕКТ\Фото опытно-пром испытание Кзылорда\4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03" y="4237663"/>
            <a:ext cx="1632584" cy="21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dikykamen.ru/upload/resize_cache/iblock/56e/340_235_1/56e0baaa0b0f2d90b466a6e83f54b54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497" y="3492513"/>
            <a:ext cx="1991283" cy="14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D:\ТОО ИННОТЕХПРОЕКТ\ФОТО новые\IMG_212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33" y="3685124"/>
            <a:ext cx="1808019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вправо 28"/>
          <p:cNvSpPr/>
          <p:nvPr/>
        </p:nvSpPr>
        <p:spPr>
          <a:xfrm rot="5400000">
            <a:off x="6018083" y="3927423"/>
            <a:ext cx="812800" cy="328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160" name="Picture 16" descr="http://greenologia.ru/wp-content/uploads/2014/11/Stok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83" y="4461966"/>
            <a:ext cx="2468805" cy="17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7" y="4315830"/>
            <a:ext cx="1804988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10800000">
            <a:off x="3466321" y="1155407"/>
            <a:ext cx="8128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478" y="59210"/>
            <a:ext cx="12031175" cy="263660"/>
          </a:xfrm>
          <a:prstGeom prst="rect">
            <a:avLst/>
          </a:prstGeom>
          <a:gradFill flip="none" rotWithShape="1">
            <a:gsLst>
              <a:gs pos="1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>
                <a:solidFill>
                  <a:srgbClr val="1F497D"/>
                </a:solidFill>
              </a:rPr>
              <a:t>Коммерциализация РННТД</a:t>
            </a:r>
            <a:endParaRPr lang="ru-RU" dirty="0">
              <a:solidFill>
                <a:srgbClr val="FFFFFF"/>
              </a:solidFill>
              <a:ea typeface="WenQuanYi Micro Hei"/>
              <a:cs typeface="WenQuanYi Micro Hei"/>
            </a:endParaRPr>
          </a:p>
        </p:txBody>
      </p:sp>
    </p:spTree>
    <p:extLst>
      <p:ext uri="{BB962C8B-B14F-4D97-AF65-F5344CB8AC3E}">
        <p14:creationId xmlns:p14="http://schemas.microsoft.com/office/powerpoint/2010/main" val="19947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35633"/>
              </p:ext>
            </p:extLst>
          </p:nvPr>
        </p:nvGraphicFramePr>
        <p:xfrm>
          <a:off x="1031634" y="1236934"/>
          <a:ext cx="10515601" cy="4319804"/>
        </p:xfrm>
        <a:graphic>
          <a:graphicData uri="http://schemas.openxmlformats.org/drawingml/2006/table">
            <a:tbl>
              <a:tblPr/>
              <a:tblGrid>
                <a:gridCol w="2174073">
                  <a:extLst>
                    <a:ext uri="{9D8B030D-6E8A-4147-A177-3AD203B41FA5}">
                      <a16:colId xmlns:a16="http://schemas.microsoft.com/office/drawing/2014/main" xmlns="" val="2172010368"/>
                    </a:ext>
                  </a:extLst>
                </a:gridCol>
                <a:gridCol w="1188615">
                  <a:extLst>
                    <a:ext uri="{9D8B030D-6E8A-4147-A177-3AD203B41FA5}">
                      <a16:colId xmlns:a16="http://schemas.microsoft.com/office/drawing/2014/main" xmlns="" val="2515429302"/>
                    </a:ext>
                  </a:extLst>
                </a:gridCol>
                <a:gridCol w="1188615">
                  <a:extLst>
                    <a:ext uri="{9D8B030D-6E8A-4147-A177-3AD203B41FA5}">
                      <a16:colId xmlns:a16="http://schemas.microsoft.com/office/drawing/2014/main" xmlns="" val="2589008389"/>
                    </a:ext>
                  </a:extLst>
                </a:gridCol>
                <a:gridCol w="1127971">
                  <a:extLst>
                    <a:ext uri="{9D8B030D-6E8A-4147-A177-3AD203B41FA5}">
                      <a16:colId xmlns:a16="http://schemas.microsoft.com/office/drawing/2014/main" xmlns="" val="3349000746"/>
                    </a:ext>
                  </a:extLst>
                </a:gridCol>
                <a:gridCol w="1082488">
                  <a:extLst>
                    <a:ext uri="{9D8B030D-6E8A-4147-A177-3AD203B41FA5}">
                      <a16:colId xmlns:a16="http://schemas.microsoft.com/office/drawing/2014/main" xmlns="" val="2951627865"/>
                    </a:ext>
                  </a:extLst>
                </a:gridCol>
                <a:gridCol w="1152228">
                  <a:extLst>
                    <a:ext uri="{9D8B030D-6E8A-4147-A177-3AD203B41FA5}">
                      <a16:colId xmlns:a16="http://schemas.microsoft.com/office/drawing/2014/main" xmlns="" val="4245149513"/>
                    </a:ext>
                  </a:extLst>
                </a:gridCol>
                <a:gridCol w="1155260">
                  <a:extLst>
                    <a:ext uri="{9D8B030D-6E8A-4147-A177-3AD203B41FA5}">
                      <a16:colId xmlns:a16="http://schemas.microsoft.com/office/drawing/2014/main" xmlns="" val="752235581"/>
                    </a:ext>
                  </a:extLst>
                </a:gridCol>
                <a:gridCol w="1446351">
                  <a:extLst>
                    <a:ext uri="{9D8B030D-6E8A-4147-A177-3AD203B41FA5}">
                      <a16:colId xmlns:a16="http://schemas.microsoft.com/office/drawing/2014/main" xmlns="" val="2529301867"/>
                    </a:ext>
                  </a:extLst>
                </a:gridCol>
              </a:tblGrid>
              <a:tr h="3610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9456" marR="9456" marT="9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9456" marR="9456" marT="9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456" marR="9456" marT="9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456" marR="9456" marT="9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г.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к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1192269"/>
                  </a:ext>
                </a:extLst>
              </a:tr>
              <a:tr h="830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ол-во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проектов</a:t>
                      </a:r>
                    </a:p>
                  </a:txBody>
                  <a:tcPr marL="9456" marR="9456" marT="9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умма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проектов</a:t>
                      </a:r>
                    </a:p>
                  </a:txBody>
                  <a:tcPr marL="9456" marR="9456" marT="9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умма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проектов</a:t>
                      </a:r>
                    </a:p>
                  </a:txBody>
                  <a:tcPr marL="9456" marR="9456" marT="9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умма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7652911"/>
                  </a:ext>
                </a:extLst>
              </a:tr>
              <a:tr h="114304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Программно-целевое финансирование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(коммерциализация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4963320"/>
                  </a:ext>
                </a:extLst>
              </a:tr>
              <a:tr h="71009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Грантовые проекты КН МОН РК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7777819"/>
                  </a:ext>
                </a:extLst>
              </a:tr>
              <a:tr h="7820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Внебюджетные средства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3082670"/>
                  </a:ext>
                </a:extLst>
              </a:tr>
              <a:tr h="49331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253435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1633" y="270224"/>
            <a:ext cx="10128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ДОХОДЫ ОТ НАУЧНОЙ ДЕЯТЕЛЬНОСТИ, млн. </a:t>
            </a:r>
            <a:r>
              <a:rPr lang="ru-RU" sz="2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endParaRPr lang="ru-RU" sz="2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3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4478" y="59210"/>
            <a:ext cx="12031175" cy="682662"/>
          </a:xfrm>
          <a:prstGeom prst="rect">
            <a:avLst/>
          </a:prstGeom>
          <a:gradFill flip="none" rotWithShape="1">
            <a:gsLst>
              <a:gs pos="1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 smtClean="0">
              <a:solidFill>
                <a:srgbClr val="1F497D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>
                <a:solidFill>
                  <a:srgbClr val="1F497D"/>
                </a:solidFill>
              </a:rPr>
              <a:t>Коммерциализация РННТД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400" b="1" dirty="0">
                <a:solidFill>
                  <a:srgbClr val="C00000"/>
                </a:solidFill>
              </a:rPr>
              <a:t>Перспективные проекты </a:t>
            </a:r>
            <a:r>
              <a:rPr lang="ru-RU" sz="1400" b="1" dirty="0" smtClean="0">
                <a:solidFill>
                  <a:srgbClr val="C00000"/>
                </a:solidFill>
              </a:rPr>
              <a:t>коммерциализации (продолжение) </a:t>
            </a:r>
            <a:endParaRPr lang="ru-RU" sz="1400" b="1" dirty="0">
              <a:solidFill>
                <a:srgbClr val="C000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 smtClean="0">
              <a:solidFill>
                <a:srgbClr val="1F497D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>
              <a:solidFill>
                <a:srgbClr val="FFFFFF"/>
              </a:solidFill>
              <a:ea typeface="WenQuanYi Micro Hei"/>
              <a:cs typeface="WenQuanYi Micro He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61977" y="610180"/>
            <a:ext cx="57942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Сервис обслуживание ферм (цель - мобильное ветеринарное  обслуживание фермерских хозяйств)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07195" y="1446055"/>
            <a:ext cx="316491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0070C0"/>
                </a:solidFill>
              </a:rPr>
              <a:t>В ноябре 2020 г. студентами Института </a:t>
            </a:r>
            <a:r>
              <a:rPr lang="ru-RU" sz="1400" i="1" dirty="0" err="1" smtClean="0">
                <a:solidFill>
                  <a:srgbClr val="0070C0"/>
                </a:solidFill>
              </a:rPr>
              <a:t>ветмедицины</a:t>
            </a:r>
            <a:r>
              <a:rPr lang="ru-RU" sz="1400" i="1" dirty="0" smtClean="0">
                <a:solidFill>
                  <a:srgbClr val="0070C0"/>
                </a:solidFill>
              </a:rPr>
              <a:t> выигран грант в рамках ГП поддержки </a:t>
            </a:r>
            <a:r>
              <a:rPr lang="ru-RU" sz="1400" i="1" dirty="0">
                <a:solidFill>
                  <a:srgbClr val="0070C0"/>
                </a:solidFill>
              </a:rPr>
              <a:t>и развития бизнеса «</a:t>
            </a:r>
            <a:r>
              <a:rPr lang="ru-RU" sz="1400" i="1" dirty="0" smtClean="0">
                <a:solidFill>
                  <a:srgbClr val="0070C0"/>
                </a:solidFill>
              </a:rPr>
              <a:t>ДКБ - 2025</a:t>
            </a:r>
            <a:r>
              <a:rPr lang="ru-RU" sz="1400" i="1" dirty="0">
                <a:solidFill>
                  <a:srgbClr val="0070C0"/>
                </a:solidFill>
              </a:rPr>
              <a:t>» в </a:t>
            </a:r>
            <a:r>
              <a:rPr lang="ru-RU" sz="1400" i="1" dirty="0" smtClean="0">
                <a:solidFill>
                  <a:srgbClr val="0070C0"/>
                </a:solidFill>
              </a:rPr>
              <a:t>ЗКО  - </a:t>
            </a:r>
            <a:r>
              <a:rPr lang="ru-RU" sz="1400" b="1" i="1" dirty="0" smtClean="0">
                <a:solidFill>
                  <a:srgbClr val="C00000"/>
                </a:solidFill>
              </a:rPr>
              <a:t>5 000 000 </a:t>
            </a:r>
            <a:r>
              <a:rPr lang="ru-RU" sz="1400" b="1" i="1" dirty="0" err="1" smtClean="0">
                <a:solidFill>
                  <a:srgbClr val="C00000"/>
                </a:solidFill>
              </a:rPr>
              <a:t>тг</a:t>
            </a:r>
            <a:r>
              <a:rPr lang="ru-RU" sz="1400" b="1" i="1" dirty="0" smtClean="0">
                <a:solidFill>
                  <a:srgbClr val="C00000"/>
                </a:solidFill>
              </a:rPr>
              <a:t>. </a:t>
            </a:r>
            <a:r>
              <a:rPr lang="ru-RU" sz="1400" i="1" dirty="0" smtClean="0">
                <a:solidFill>
                  <a:srgbClr val="5B9BD5"/>
                </a:solidFill>
              </a:rPr>
              <a:t>Составлен бизнес-план.</a:t>
            </a:r>
          </a:p>
          <a:p>
            <a:r>
              <a:rPr lang="ru-RU" sz="1400" i="1" dirty="0" smtClean="0">
                <a:solidFill>
                  <a:srgbClr val="0070C0"/>
                </a:solidFill>
              </a:rPr>
              <a:t>В настоящее время закуплено оборудования на сумму – 670 000 </a:t>
            </a:r>
            <a:r>
              <a:rPr lang="ru-RU" sz="1400" i="1" dirty="0" err="1" smtClean="0">
                <a:solidFill>
                  <a:srgbClr val="0070C0"/>
                </a:solidFill>
              </a:rPr>
              <a:t>тг</a:t>
            </a:r>
            <a:r>
              <a:rPr lang="ru-RU" sz="1400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1400" i="1" dirty="0" smtClean="0">
                <a:solidFill>
                  <a:srgbClr val="0070C0"/>
                </a:solidFill>
              </a:rPr>
              <a:t>В феврале –марте  планируется закуп оборудования на сумму  - 4 330 000 </a:t>
            </a:r>
            <a:r>
              <a:rPr lang="ru-RU" sz="1400" i="1" dirty="0" err="1" smtClean="0">
                <a:solidFill>
                  <a:srgbClr val="0070C0"/>
                </a:solidFill>
              </a:rPr>
              <a:t>тг</a:t>
            </a:r>
            <a:r>
              <a:rPr lang="ru-RU" sz="1400" i="1" dirty="0" smtClean="0">
                <a:solidFill>
                  <a:srgbClr val="0070C0"/>
                </a:solidFill>
              </a:rPr>
              <a:t>.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6877" y="610181"/>
            <a:ext cx="57942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Производство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трансформаторного переключателя напряжения с применением 3D технологии 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32652" y="1441175"/>
            <a:ext cx="349369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70C0"/>
                </a:solidFill>
              </a:rPr>
              <a:t>Заключено Соглашение по сотрудничеству и изготовлению трансформаторных переключателей  с применением </a:t>
            </a:r>
            <a:r>
              <a:rPr lang="en-GB" sz="1200" i="1" dirty="0">
                <a:solidFill>
                  <a:srgbClr val="0070C0"/>
                </a:solidFill>
              </a:rPr>
              <a:t>3D </a:t>
            </a:r>
            <a:r>
              <a:rPr lang="ru-RU" sz="1200" i="1" dirty="0">
                <a:solidFill>
                  <a:srgbClr val="0070C0"/>
                </a:solidFill>
              </a:rPr>
              <a:t>технологии </a:t>
            </a:r>
            <a:r>
              <a:rPr lang="ru-RU" sz="1200" i="1" dirty="0" smtClean="0">
                <a:solidFill>
                  <a:srgbClr val="0070C0"/>
                </a:solidFill>
              </a:rPr>
              <a:t> с ТОО «Уральский трансформаторный завод». Составлен бизнес-план. В ноябре 2020 г. молодыми учеными  Индустриально-технологического института выигран грант в рамках ГП поддержки </a:t>
            </a:r>
            <a:r>
              <a:rPr lang="ru-RU" sz="1200" i="1" dirty="0">
                <a:solidFill>
                  <a:srgbClr val="0070C0"/>
                </a:solidFill>
              </a:rPr>
              <a:t>и развития бизнеса «</a:t>
            </a:r>
            <a:r>
              <a:rPr lang="ru-RU" sz="1200" i="1" dirty="0" smtClean="0">
                <a:solidFill>
                  <a:srgbClr val="0070C0"/>
                </a:solidFill>
              </a:rPr>
              <a:t>ДКБ - 2025</a:t>
            </a:r>
            <a:r>
              <a:rPr lang="ru-RU" sz="1200" i="1" dirty="0">
                <a:solidFill>
                  <a:srgbClr val="0070C0"/>
                </a:solidFill>
              </a:rPr>
              <a:t>» </a:t>
            </a:r>
            <a:r>
              <a:rPr lang="ru-RU" sz="1200" i="1" dirty="0" smtClean="0">
                <a:solidFill>
                  <a:srgbClr val="0070C0"/>
                </a:solidFill>
              </a:rPr>
              <a:t>- </a:t>
            </a:r>
            <a:r>
              <a:rPr lang="ru-RU" sz="1200" b="1" i="1" dirty="0" smtClean="0">
                <a:solidFill>
                  <a:srgbClr val="C00000"/>
                </a:solidFill>
              </a:rPr>
              <a:t>5 000 000 </a:t>
            </a:r>
            <a:r>
              <a:rPr lang="ru-RU" sz="1200" b="1" i="1" dirty="0" err="1" smtClean="0">
                <a:solidFill>
                  <a:srgbClr val="C00000"/>
                </a:solidFill>
              </a:rPr>
              <a:t>тг</a:t>
            </a:r>
            <a:r>
              <a:rPr lang="ru-RU" sz="1200" b="1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1200" i="1" dirty="0" smtClean="0">
                <a:solidFill>
                  <a:srgbClr val="0070C0"/>
                </a:solidFill>
              </a:rPr>
              <a:t>В феврале –марте  планируется закуп оборудования на сумму  - 4 510 000 </a:t>
            </a:r>
            <a:r>
              <a:rPr lang="ru-RU" sz="1200" i="1" dirty="0" err="1" smtClean="0">
                <a:solidFill>
                  <a:srgbClr val="0070C0"/>
                </a:solidFill>
              </a:rPr>
              <a:t>тг</a:t>
            </a:r>
            <a:r>
              <a:rPr lang="ru-RU" sz="1200" i="1" dirty="0" smtClean="0">
                <a:solidFill>
                  <a:srgbClr val="0070C0"/>
                </a:solidFill>
              </a:rPr>
              <a:t>.,</a:t>
            </a:r>
          </a:p>
          <a:p>
            <a:r>
              <a:rPr lang="ru-RU" sz="1200" i="1" dirty="0">
                <a:solidFill>
                  <a:srgbClr val="0070C0"/>
                </a:solidFill>
              </a:rPr>
              <a:t>о</a:t>
            </a:r>
            <a:r>
              <a:rPr lang="ru-RU" sz="1200" i="1" dirty="0" smtClean="0">
                <a:solidFill>
                  <a:srgbClr val="0070C0"/>
                </a:solidFill>
              </a:rPr>
              <a:t>боротных средств – 990 000 </a:t>
            </a:r>
            <a:r>
              <a:rPr lang="ru-RU" sz="1200" i="1" dirty="0" err="1" smtClean="0">
                <a:solidFill>
                  <a:srgbClr val="0070C0"/>
                </a:solidFill>
              </a:rPr>
              <a:t>тг</a:t>
            </a:r>
            <a:r>
              <a:rPr lang="ru-RU" sz="1400" i="1" dirty="0" smtClean="0">
                <a:solidFill>
                  <a:srgbClr val="0070C0"/>
                </a:solidFill>
              </a:rPr>
              <a:t>.</a:t>
            </a:r>
            <a:endParaRPr lang="ru-RU" sz="1400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62" y="4029003"/>
            <a:ext cx="3326623" cy="267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Ð¡ÐµÑÑ Ð²ÐµÑÐµÑÐ¸Ð½Ð°ÑÐ½ÑÑ ÑÑÐ°Ð½ÑÐ¸Ð¹ ÑÐ°ÑÑÐ¸ÑÑÑ Ð² ÐÐ°ÑÐ°Ð³Ð°Ð½Ð´Ð¸Ð½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9" name="Picture 5" descr="C:\Users\user1\Desktop\ОКТ 2020\2020\Проект коммерц окт 2020 Видеоролик раздат матер\51a99b0141f0cc96cb21f98600c8b7f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114" y="1441178"/>
            <a:ext cx="2282585" cy="269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1"/>
          <a:stretch/>
        </p:blipFill>
        <p:spPr bwMode="auto">
          <a:xfrm>
            <a:off x="9262816" y="4029004"/>
            <a:ext cx="2822835" cy="203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Grp="1"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4748" r="14636"/>
          <a:stretch/>
        </p:blipFill>
        <p:spPr bwMode="auto">
          <a:xfrm>
            <a:off x="6332706" y="4029004"/>
            <a:ext cx="2930111" cy="267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5" y="4029004"/>
            <a:ext cx="2604877" cy="203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Ð£ÑÐ°Ð»ÑÑÐºÐ¸Ð¹ Ð¢ÑÐ°Ð½ÑÑÐ¾ÑÐ¼Ð°ÑÐ¾ÑÐ½ÑÐ¹ ÐÐ°Ð²Ð¾Ð´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 descr="C:\Users\user1\Desktop\ОКТ 2020\2020\Проект коммерц окт 2020 Видеоролик раздат матер\ea2160d4d863e84764b89ed0f9d2d40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6" y="1441175"/>
            <a:ext cx="2378175" cy="269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4368" y="185981"/>
            <a:ext cx="10099431" cy="456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Список  ППС,  не участвующих  в научных проектах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00234"/>
              </p:ext>
            </p:extLst>
          </p:nvPr>
        </p:nvGraphicFramePr>
        <p:xfrm>
          <a:off x="112145" y="759124"/>
          <a:ext cx="6142010" cy="3657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390688"/>
                <a:gridCol w="1340563"/>
                <a:gridCol w="1866320"/>
                <a:gridCol w="827219"/>
                <a:gridCol w="872239"/>
                <a:gridCol w="844981"/>
              </a:tblGrid>
              <a:tr h="223020">
                <a:tc rowSpan="2">
                  <a:txBody>
                    <a:bodyPr/>
                    <a:lstStyle/>
                    <a:p>
                      <a:pPr algn="ctr"/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tabLst>
                          <a:tab pos="982663" algn="l"/>
                        </a:tabLst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tabLst>
                          <a:tab pos="982663" algn="l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Должность, степень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Участие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Публикации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 проектах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хоз.договорах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020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Агротехнологический институт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0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Есмагулова</a:t>
                      </a:r>
                      <a:r>
                        <a:rPr lang="ru-RU" sz="9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Б.Ж.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ст.преподаватель, PhD 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Мусина М.К.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и.о. доцента,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к.с.-х.н.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Нургалиева Г.К.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и.о. доцента,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к.с.-х.н.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Сарсенгалиев Р.С.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и.о. доцента,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к.с.-х.н.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Кушенбекова А.К.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ст.преподаватель, PhD 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Калиева Л.Т.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ст.преподаватель, PhD 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2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Амангелдіқызы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ст.преподаватель, PhD 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Тулиева М.С.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ст.преподаватель, PhD 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Орынбаев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А.Т.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ст.преподаватель,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к.б.н.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Аюпов Е.Е.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ст.преподаватель, PhD 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Джапаров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Р.Ш.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ст.преподаватель, PhD 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Нургалиев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А.М.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и.о. доцента,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к.с.-х.н.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Байбатыров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Т.А.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и.о.доцент, к.т.н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778474"/>
              </p:ext>
            </p:extLst>
          </p:nvPr>
        </p:nvGraphicFramePr>
        <p:xfrm>
          <a:off x="6556078" y="702041"/>
          <a:ext cx="5437452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88"/>
                <a:gridCol w="1107669"/>
                <a:gridCol w="1590043"/>
                <a:gridCol w="733233"/>
                <a:gridCol w="683800"/>
                <a:gridCol w="922719"/>
              </a:tblGrid>
              <a:tr h="22296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Должность, степень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Публикации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 проектах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хоз. договорах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Институт экономики, информационных технологий и профессионального образования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Султанова М.Б.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и.о.доцента,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к.э.н.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Хусаинов Б.М.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доцент,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к.с.-х.н.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Айдаралиева А.А.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доцент,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к.э.н.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Байдалиев К.А.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доцент</a:t>
                      </a:r>
                      <a:r>
                        <a:rPr lang="kk-KZ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к.п.н.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Жалел А.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  <a:r>
                        <a:rPr lang="kk-KZ" sz="9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т.преподаватель, </a:t>
                      </a:r>
                      <a:r>
                        <a:rPr lang="en-US" sz="9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PhD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428192"/>
              </p:ext>
            </p:extLst>
          </p:nvPr>
        </p:nvGraphicFramePr>
        <p:xfrm>
          <a:off x="6550062" y="2894998"/>
          <a:ext cx="5426017" cy="3429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361161"/>
                <a:gridCol w="1189325"/>
                <a:gridCol w="1670776"/>
                <a:gridCol w="551513"/>
                <a:gridCol w="741835"/>
                <a:gridCol w="911407"/>
              </a:tblGrid>
              <a:tr h="22319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Институт ветеринарной медицины и животноводства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19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Баянтасова С.М.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к.в.н.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(РК)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9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Абирова И.М.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к.в.н.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(РК)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9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Абекешев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Н.Т.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к.в.н.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9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Сабыржанов А.О.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к.в.н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.(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РФ)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9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Сенгалиев Е.М.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к.в.н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.(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РФ)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9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Дарменова А.Г.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к.в.н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.(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РФ)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9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Закирова Ф.Б.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к.в.н.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9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Елеугалиева Н.Ж.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к.с.-х.н.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9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Касимова Г.В.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ст.преподаватель, к.с.х.н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.(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РФ)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7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Саденов М.М.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ст.преподаватель, к.в.н. </a:t>
                      </a:r>
                      <a:endParaRPr lang="ru-RU" sz="9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6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Сариев Н.Ж.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ст.преподаватель, к.в.н. </a:t>
                      </a:r>
                      <a:endParaRPr lang="ru-RU" sz="9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9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Шукуров М.Ж.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ст.преподаватель, к.с.-х.н.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9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Булекова А.А.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ст.преподаватель, к.с.-х.н.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9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Губашева Б.Е.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ст.преподаватель, к.с.-х.н.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05641"/>
              </p:ext>
            </p:extLst>
          </p:nvPr>
        </p:nvGraphicFramePr>
        <p:xfrm>
          <a:off x="148857" y="4537030"/>
          <a:ext cx="6091981" cy="184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69"/>
                <a:gridCol w="1379800"/>
                <a:gridCol w="1851163"/>
                <a:gridCol w="878819"/>
                <a:gridCol w="839879"/>
                <a:gridCol w="826651"/>
              </a:tblGrid>
              <a:tr h="20103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Политехнический институт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Хайруллина С.Г.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к.т.н.(РФ)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Омаров  А.Н.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т.преподаватель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PhD 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Сарсенов А.Е.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руководитель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ВШ, PhD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Садыкова Л.А.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доцент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к.т.н.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Джапарова Д.А.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руководитель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ВШ, PhD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Ибраев А.С.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руководитель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ВШ, к.т.н. (РФ)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Бакушев А.А.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доцент, к.т.н.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514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6" y="265577"/>
            <a:ext cx="4933783" cy="456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Список  ППС,  не участвующих  в научных проектах</a:t>
            </a:r>
            <a:endParaRPr lang="ru-RU" sz="16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339961"/>
              </p:ext>
            </p:extLst>
          </p:nvPr>
        </p:nvGraphicFramePr>
        <p:xfrm>
          <a:off x="186350" y="1010888"/>
          <a:ext cx="5002898" cy="4847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7"/>
                <a:gridCol w="125307"/>
                <a:gridCol w="990184"/>
                <a:gridCol w="1232025"/>
                <a:gridCol w="731156"/>
                <a:gridCol w="749409"/>
                <a:gridCol w="879860"/>
              </a:tblGrid>
              <a:tr h="335286">
                <a:tc rowSpan="2"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Должность, степень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Публикации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 проектах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хоз.договорах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113">
                <a:tc gridSpan="7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Индустриально-технологический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институт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9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Алмагамбетова М.Ж.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и.о.доцента, к.т.н.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Хамзина Б.Е.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т.преподаватель, PhD  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Бурханов Б.Ж.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доцент, к.т.н.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Ниязбекова А.Б.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доцент, к.т.н.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Чурикова Л.А.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доцент, к.т.н.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Ербаев Е.Т.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и.о.доцента, к.т.н. (РФ)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Жумагалиева Г.Б.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и.о.доцента, к.т.н. (РФ)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Шингужиева А.Б.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т.преподаватель, PhD  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42564" y="270817"/>
            <a:ext cx="4933783" cy="456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Оценка участия ППС с ученой степенью </a:t>
            </a:r>
          </a:p>
          <a:p>
            <a:pPr algn="ctr">
              <a:defRPr/>
            </a:pPr>
            <a:r>
              <a:rPr lang="ru-RU" sz="1600" b="1" dirty="0" smtClean="0"/>
              <a:t>в научных проектах</a:t>
            </a:r>
            <a:endParaRPr lang="ru-RU" sz="1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312133"/>
              </p:ext>
            </p:extLst>
          </p:nvPr>
        </p:nvGraphicFramePr>
        <p:xfrm>
          <a:off x="5369443" y="1956393"/>
          <a:ext cx="6476420" cy="27325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5181"/>
                <a:gridCol w="1684121"/>
                <a:gridCol w="546963"/>
                <a:gridCol w="546963"/>
                <a:gridCol w="430399"/>
                <a:gridCol w="430399"/>
                <a:gridCol w="430399"/>
                <a:gridCol w="430399"/>
                <a:gridCol w="430399"/>
                <a:gridCol w="430399"/>
                <a:gridCol w="430399"/>
                <a:gridCol w="430399"/>
              </a:tblGrid>
              <a:tr h="3150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АИ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ИВМиЖ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ИЭ, ИТ и ПО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ИТИ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1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ППС всего, чел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54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ППС  с ученой степенью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75,81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38,89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35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участвуют  в проектах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48,94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470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918" y="58165"/>
            <a:ext cx="6528668" cy="456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Список докторантов, завершивших курс обучения, закончившие докторантуру не вышедшие на защиту</a:t>
            </a:r>
            <a:endParaRPr lang="ru-RU" sz="16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81855"/>
              </p:ext>
            </p:extLst>
          </p:nvPr>
        </p:nvGraphicFramePr>
        <p:xfrm>
          <a:off x="435935" y="595424"/>
          <a:ext cx="10813312" cy="601802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4670"/>
                <a:gridCol w="3107528"/>
                <a:gridCol w="1238919"/>
                <a:gridCol w="3043181"/>
                <a:gridCol w="3009014"/>
              </a:tblGrid>
              <a:tr h="148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поступления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Специальность,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Научный руководитель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</a:tr>
              <a:tr h="14231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48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Назарова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Айман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Жадгеревна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6D080800-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Почвоведение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агрохимия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Насиев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Б.Н.,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д.с.х.н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профессор, член-корр. НАН РК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</a:tr>
              <a:tr h="2803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Сапарова Нургуль Аскаровна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6D080800-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Почвоведение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агрохимия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Рахимгалиева С.Ж, к.с.х.н., доцент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</a:tr>
              <a:tr h="41848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Давлетова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Айнур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Маликовна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6D080200-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производства продуктов животноводства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Траисов Б. Б., д.с-х.н., профессор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</a:tr>
              <a:tr h="41848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Дуймбаев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Дулат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Ақанұлы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6D080200-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производства продуктов животноводства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Бозымов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К.К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с.-х. н., профессор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</a:tr>
              <a:tr h="2803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Нуржанова Фарида Хамидуллиевна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6D120100-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Ветеринарная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Абсатиров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Гайса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Гарапович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д.в.н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профессор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</a:tr>
              <a:tr h="55657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Кенжеғалиев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Жауынбай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Есенгелдіұлы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6D120100-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Ветеринарная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Мурзабаев К.Е., в.ғ.к., доцент;                                                                  2. Киркимбаева Ж.С., в.ғ.д., профессор, КазҰАУ.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</a:tr>
              <a:tr h="41848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Кушмуханов Женис Серикович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6D120200-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Ветеринарная санитария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Таубаев У.Б., д.в.н., профессор;                                          2. Нургалиев Б.Е., к.в.н.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</a:tr>
              <a:tr h="14231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2011-2014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3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Асетова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Асем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Юрьевна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6D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0903</a:t>
                      </a:r>
                      <a:r>
                        <a:rPr lang="en-US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00-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Землеустройство,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целевой грант, </a:t>
                      </a:r>
                      <a:r>
                        <a:rPr lang="ru-RU" sz="1400" u="none" strike="noStrike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Казнау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Бектанов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Б.К.,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к.т.н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доцент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</a:tr>
              <a:tr h="14231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Нургалиев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Линур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6D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0806</a:t>
                      </a:r>
                      <a:r>
                        <a:rPr lang="en-US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00-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Агарная техника и технология,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целевой грант, </a:t>
                      </a:r>
                      <a:r>
                        <a:rPr lang="ru-RU" sz="1400" u="none" strike="noStrike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Казнау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Умбеталиев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М.А., д.т.н.,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и.о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доцента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</a:tr>
              <a:tr h="176879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3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Жиенгалиев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Артур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Токтамысович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6D080800-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Почвоведение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агрохимия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Сергалиев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Н.Х., к.б.н.,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асс.проф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</a:tr>
              <a:tr h="2446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Ищанова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Айман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Салимжановна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6D120100-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Ветеринарная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Таубаев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У.Б.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</a:tr>
              <a:tr h="14231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71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Усенов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Жангельды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Тарихович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6D120200-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Ветеринарная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санитария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Шалменов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М.Ш.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5" marR="5125" marT="51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478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4368" y="281674"/>
            <a:ext cx="10099431" cy="456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019260" y="307667"/>
            <a:ext cx="85696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организации НИР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3014" y="1158688"/>
            <a:ext cx="10121555" cy="371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участия профессорско-преподавательского состава в конкурсе научных проектов очень низкий.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совместные научно-технические проекты/исследования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зарубежными партнерами по приоритетным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 развития отрасли (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международной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коллаборацией).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коммерциализации результатов научно-исследовательских работ ученых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Низкая доля дохода от оказания консалтинговых услуг (научное сопровождение).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07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4368" y="281674"/>
            <a:ext cx="10099431" cy="456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019260" y="307672"/>
            <a:ext cx="85696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Предложения по совершенствованию </a:t>
            </a: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организации НИР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3014" y="1158687"/>
            <a:ext cx="10121555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 семинаров по написанию заявок на конкурс научных проектов.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по подготовке заявок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научно-технические проекты/исследования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зарубежными партнерами по приоритетным направлениям развития отрасли (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международной коллаборацией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Экспертиза и </a:t>
            </a:r>
            <a:r>
              <a:rPr lang="ru-RU" sz="2000" dirty="0" smtClean="0">
                <a:latin typeface="Times New Roman" panose="02020603050405020304" pitchFamily="18" charset="0"/>
              </a:rPr>
              <a:t>отбор завершенных </a:t>
            </a:r>
            <a:r>
              <a:rPr lang="ru-RU" sz="2000" dirty="0">
                <a:latin typeface="Times New Roman" panose="02020603050405020304" pitchFamily="18" charset="0"/>
              </a:rPr>
              <a:t>проектов, перспективных с точки зрения рыночного потенциала. Присвоение отобранным проектам статуса «перспективный» и проведение дальнейшей работы по коммерциализации данных проектов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Активизировать работу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оказанию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консалтинговых услуг (научное сопровождение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Директорам институтов д</a:t>
            </a:r>
            <a:r>
              <a:rPr lang="kk-KZ" sz="2000" dirty="0" smtClean="0">
                <a:latin typeface="Times New Roman"/>
                <a:ea typeface="Calibri"/>
              </a:rPr>
              <a:t>ля организации научной работы кружков и магистерских исследований предусмотреть включение расходных материалов  в  Планы </a:t>
            </a:r>
            <a:r>
              <a:rPr lang="kk-KZ" sz="2000" dirty="0">
                <a:latin typeface="Times New Roman"/>
                <a:ea typeface="Calibri"/>
              </a:rPr>
              <a:t>государственных закупок и </a:t>
            </a:r>
            <a:r>
              <a:rPr lang="kk-KZ" sz="2000" dirty="0" smtClean="0">
                <a:latin typeface="Times New Roman"/>
                <a:ea typeface="Calibri"/>
              </a:rPr>
              <a:t>развития университета 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0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32692" y="490420"/>
            <a:ext cx="10884879" cy="59982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ОБЪЕМ ДОХОДОВ ОТ ВЫПОЛНЕНИЯ НАУЧНЫХ ПРОЕКТОВ В РАЗРЕЗЕ ИНСТИТУТОВ, 2020 год, млн. тенге</a:t>
            </a:r>
            <a:endParaRPr lang="ru-RU" sz="2200" b="1" dirty="0">
              <a:solidFill>
                <a:srgbClr val="0000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9074"/>
              </p:ext>
            </p:extLst>
          </p:nvPr>
        </p:nvGraphicFramePr>
        <p:xfrm>
          <a:off x="732693" y="1090249"/>
          <a:ext cx="10591803" cy="2873033"/>
        </p:xfrm>
        <a:graphic>
          <a:graphicData uri="http://schemas.openxmlformats.org/drawingml/2006/table">
            <a:tbl>
              <a:tblPr/>
              <a:tblGrid>
                <a:gridCol w="3909647">
                  <a:extLst>
                    <a:ext uri="{9D8B030D-6E8A-4147-A177-3AD203B41FA5}">
                      <a16:colId xmlns:a16="http://schemas.microsoft.com/office/drawing/2014/main" xmlns="" val="1585464602"/>
                    </a:ext>
                  </a:extLst>
                </a:gridCol>
                <a:gridCol w="1500555">
                  <a:extLst>
                    <a:ext uri="{9D8B030D-6E8A-4147-A177-3AD203B41FA5}">
                      <a16:colId xmlns:a16="http://schemas.microsoft.com/office/drawing/2014/main" xmlns="" val="943184992"/>
                    </a:ext>
                  </a:extLst>
                </a:gridCol>
                <a:gridCol w="1441939">
                  <a:extLst>
                    <a:ext uri="{9D8B030D-6E8A-4147-A177-3AD203B41FA5}">
                      <a16:colId xmlns:a16="http://schemas.microsoft.com/office/drawing/2014/main" xmlns="" val="2106263802"/>
                    </a:ext>
                  </a:extLst>
                </a:gridCol>
                <a:gridCol w="2552803">
                  <a:extLst>
                    <a:ext uri="{9D8B030D-6E8A-4147-A177-3AD203B41FA5}">
                      <a16:colId xmlns:a16="http://schemas.microsoft.com/office/drawing/2014/main" xmlns="" val="1004941745"/>
                    </a:ext>
                  </a:extLst>
                </a:gridCol>
                <a:gridCol w="1186859">
                  <a:extLst>
                    <a:ext uri="{9D8B030D-6E8A-4147-A177-3AD203B41FA5}">
                      <a16:colId xmlns:a16="http://schemas.microsoft.com/office/drawing/2014/main" xmlns="" val="2572928703"/>
                    </a:ext>
                  </a:extLst>
                </a:gridCol>
              </a:tblGrid>
              <a:tr h="6213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Проекты по ГФ МОН РК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Проекты по ПЦФ МСХ РК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Проекты по ПЦФ МСХ РК в качестве соисполнителей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2558185"/>
                  </a:ext>
                </a:extLst>
              </a:tr>
              <a:tr h="240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Институт агротехнологии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32,7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192,7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7686019"/>
                  </a:ext>
                </a:extLst>
              </a:tr>
              <a:tr h="473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Институт ветеринарной медицины и животноводства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133347"/>
                  </a:ext>
                </a:extLst>
              </a:tr>
              <a:tr h="240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Индустриально-технологический институт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3133284"/>
                  </a:ext>
                </a:extLst>
              </a:tr>
              <a:tr h="7062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Институт экономики, информационных технологий и  профессионального образования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9399485"/>
                  </a:ext>
                </a:extLst>
              </a:tr>
              <a:tr h="240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Политехнический институт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8593266"/>
                  </a:ext>
                </a:extLst>
              </a:tr>
              <a:tr h="240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3041862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546979"/>
              </p:ext>
            </p:extLst>
          </p:nvPr>
        </p:nvGraphicFramePr>
        <p:xfrm>
          <a:off x="732692" y="3763113"/>
          <a:ext cx="10884879" cy="228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014047" y="6048740"/>
            <a:ext cx="10884879" cy="5998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Количество выполненных проектов в разрезе институтов</a:t>
            </a:r>
            <a:endParaRPr lang="ru-RU" sz="2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8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394505"/>
              </p:ext>
            </p:extLst>
          </p:nvPr>
        </p:nvGraphicFramePr>
        <p:xfrm>
          <a:off x="1056545" y="392722"/>
          <a:ext cx="10092105" cy="199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28096" y="2391511"/>
            <a:ext cx="8794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Доход от исследований в расчете на одного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преподавателя, тыс. тенге, 2020 год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4867" y="6001380"/>
            <a:ext cx="10908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приобретенных основных средств по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ПЦФ и ГФ, тыс. тенге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9016310"/>
              </p:ext>
            </p:extLst>
          </p:nvPr>
        </p:nvGraphicFramePr>
        <p:xfrm>
          <a:off x="2028092" y="2842730"/>
          <a:ext cx="8128000" cy="315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671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812360"/>
              </p:ext>
            </p:extLst>
          </p:nvPr>
        </p:nvGraphicFramePr>
        <p:xfrm>
          <a:off x="613172" y="580292"/>
          <a:ext cx="5072520" cy="233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355289" y="2919052"/>
            <a:ext cx="5330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Количество поданных заявок молодых ученых 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конкурс 2021-2023 годы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473264"/>
              </p:ext>
            </p:extLst>
          </p:nvPr>
        </p:nvGraphicFramePr>
        <p:xfrm>
          <a:off x="6400803" y="580292"/>
          <a:ext cx="5122985" cy="233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6746837" y="2919051"/>
            <a:ext cx="4857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Количество поданных заявок на конкурсы          КН МОН РК  2020-2022, 2021-2023 годы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015677"/>
              </p:ext>
            </p:extLst>
          </p:nvPr>
        </p:nvGraphicFramePr>
        <p:xfrm>
          <a:off x="1183021" y="3874823"/>
          <a:ext cx="10269415" cy="225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51788" y="6149444"/>
            <a:ext cx="5601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инициативных тем по институтам</a:t>
            </a:r>
          </a:p>
        </p:txBody>
      </p:sp>
    </p:spTree>
    <p:extLst>
      <p:ext uri="{BB962C8B-B14F-4D97-AF65-F5344CB8AC3E}">
        <p14:creationId xmlns:p14="http://schemas.microsoft.com/office/powerpoint/2010/main" val="247287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107519"/>
              </p:ext>
            </p:extLst>
          </p:nvPr>
        </p:nvGraphicFramePr>
        <p:xfrm>
          <a:off x="6717324" y="439618"/>
          <a:ext cx="5120055" cy="280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47447" y="70287"/>
            <a:ext cx="923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опубликованных научных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статей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разрезе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институтов и центров, 2020 год</a:t>
            </a:r>
            <a:endParaRPr lang="ru-RU" dirty="0">
              <a:solidFill>
                <a:srgbClr val="0000FF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888125"/>
              </p:ext>
            </p:extLst>
          </p:nvPr>
        </p:nvGraphicFramePr>
        <p:xfrm>
          <a:off x="6571517" y="3247292"/>
          <a:ext cx="513470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773009" y="5990495"/>
            <a:ext cx="506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полученных охранных документов в результате реализации проектов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594425"/>
              </p:ext>
            </p:extLst>
          </p:nvPr>
        </p:nvGraphicFramePr>
        <p:xfrm>
          <a:off x="495304" y="386867"/>
          <a:ext cx="55083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620243"/>
              </p:ext>
            </p:extLst>
          </p:nvPr>
        </p:nvGraphicFramePr>
        <p:xfrm>
          <a:off x="641110" y="3247292"/>
          <a:ext cx="52167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14380" y="5990498"/>
            <a:ext cx="5443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Динамика количества  публикаций  </a:t>
            </a:r>
          </a:p>
          <a:p>
            <a:pPr algn="ctr"/>
            <a:r>
              <a:rPr lang="kk-KZ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БД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86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4478" y="59210"/>
            <a:ext cx="12031175" cy="263660"/>
          </a:xfrm>
          <a:prstGeom prst="rect">
            <a:avLst/>
          </a:prstGeom>
          <a:gradFill flip="none" rotWithShape="1">
            <a:gsLst>
              <a:gs pos="1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C00000"/>
                </a:solidFill>
              </a:rPr>
              <a:t>Результаты НИРС (Информация по студенческим кружкам, клубам и т.п</a:t>
            </a:r>
            <a:r>
              <a:rPr lang="ru-RU" b="1" dirty="0" smtClean="0">
                <a:solidFill>
                  <a:srgbClr val="C00000"/>
                </a:solidFill>
              </a:rPr>
              <a:t>.)</a:t>
            </a:r>
            <a:endParaRPr lang="ru-RU" dirty="0">
              <a:solidFill>
                <a:srgbClr val="C00000"/>
              </a:solidFill>
              <a:ea typeface="WenQuanYi Micro Hei"/>
              <a:cs typeface="WenQuanYi Micro Hei"/>
            </a:endParaRPr>
          </a:p>
        </p:txBody>
      </p:sp>
      <p:sp>
        <p:nvSpPr>
          <p:cNvPr id="5" name="AutoShape 4" descr="Ð¡ÐµÑÑ Ð²ÐµÑÐµÑÐ¸Ð½Ð°ÑÐ½ÑÑ ÑÑÐ°Ð½ÑÐ¸Ð¹ ÑÐ°ÑÑÐ¸ÑÑÑ Ð² ÐÐ°ÑÐ°Ð³Ð°Ð½Ð´Ð¸Ð½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AutoShape 2" descr="Ð£ÑÐ°Ð»ÑÑÐºÐ¸Ð¹ Ð¢ÑÐ°Ð½ÑÑÐ¾ÑÐ¼Ð°ÑÐ¾ÑÐ½ÑÐ¹ ÐÐ°Ð²Ð¾Ð´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47931498"/>
              </p:ext>
            </p:extLst>
          </p:nvPr>
        </p:nvGraphicFramePr>
        <p:xfrm>
          <a:off x="388189" y="621102"/>
          <a:ext cx="9238888" cy="577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9627081" y="1535501"/>
            <a:ext cx="2423303" cy="45633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постановлением Ученого совета (п. 5 и 6, протокол №6 от 24.01.2020 г.)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университете, соответственно:</a:t>
            </a:r>
          </a:p>
          <a:p>
            <a:pPr algn="ctr"/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Создано 22 научных кружка (лабораторий и конструкторских бюро), в работе которых принимает участие всего - 262 студентов).</a:t>
            </a:r>
          </a:p>
          <a:p>
            <a:pPr marL="171450" indent="-171450" algn="ctr">
              <a:buFontTx/>
              <a:buChar char="-"/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Была проведена научная конференция студентов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магистрантов ««Молодежь и наука в современном мире», посвященная 1150 – 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аль-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Фараби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Опубликован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сборник материалов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конференции объемом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467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4478" y="59210"/>
            <a:ext cx="12031175" cy="263660"/>
          </a:xfrm>
          <a:prstGeom prst="rect">
            <a:avLst/>
          </a:prstGeom>
          <a:gradFill flip="none" rotWithShape="1">
            <a:gsLst>
              <a:gs pos="1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C00000"/>
                </a:solidFill>
              </a:rPr>
              <a:t>Результаты НИРС </a:t>
            </a:r>
            <a:r>
              <a:rPr lang="ru-RU" b="1" dirty="0" smtClean="0">
                <a:solidFill>
                  <a:srgbClr val="C00000"/>
                </a:solidFill>
              </a:rPr>
              <a:t>(Наименования и руководители кружков)</a:t>
            </a:r>
            <a:endParaRPr lang="ru-RU" dirty="0">
              <a:solidFill>
                <a:srgbClr val="C00000"/>
              </a:solidFill>
              <a:ea typeface="WenQuanYi Micro Hei"/>
              <a:cs typeface="WenQuanYi Micro Hei"/>
            </a:endParaRPr>
          </a:p>
        </p:txBody>
      </p:sp>
      <p:sp>
        <p:nvSpPr>
          <p:cNvPr id="5" name="AutoShape 4" descr="Ð¡ÐµÑÑ Ð²ÐµÑÐµÑÐ¸Ð½Ð°ÑÐ½ÑÑ ÑÑÐ°Ð½ÑÐ¸Ð¹ ÑÐ°ÑÑÐ¸ÑÑÑ Ð² ÐÐ°ÑÐ°Ð³Ð°Ð½Ð´Ð¸Ð½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AutoShape 2" descr="Ð£ÑÐ°Ð»ÑÑÐºÐ¸Ð¹ Ð¢ÑÐ°Ð½ÑÑÐ¾ÑÐ¼Ð°ÑÐ¾ÑÐ½ÑÐ¹ ÐÐ°Ð²Ð¾Ð´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387474"/>
              </p:ext>
            </p:extLst>
          </p:nvPr>
        </p:nvGraphicFramePr>
        <p:xfrm>
          <a:off x="155576" y="405440"/>
          <a:ext cx="11817891" cy="61161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5527"/>
                <a:gridCol w="6583467"/>
                <a:gridCol w="4768897"/>
              </a:tblGrid>
              <a:tr h="449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кружка (бюро, клуба), кол-во студентов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кружка (ФИО,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телефон)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43" marR="45643" marT="0" marB="0"/>
                </a:tc>
              </a:tr>
              <a:tr h="22472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ИВМиЖ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43" marR="456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 школа «Ветеринарии и биобезопасности»: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 «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Ветеринарлық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биологиялық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қауіпсіздік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20 чел.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Б.Т.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Кадралиева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87016361076,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Ищанова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А.С., 87771833152,</a:t>
                      </a:r>
                    </a:p>
                  </a:txBody>
                  <a:tcPr marL="45643" marR="45643" marT="0" marB="0"/>
                </a:tc>
              </a:tr>
              <a:tr h="332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 школа «Ветеринарии и биобезопасности»: кружок «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ветеринар», 20 чел.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Сидихов Б.М.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87770607073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43" marR="45643" marT="0" marB="0"/>
                </a:tc>
              </a:tr>
              <a:tr h="449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 школа «ТППЖ»: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 «Овцевод», 7 чел.        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Есенгалиев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Кайырлы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Гусмангалиевич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+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77058041822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43" marR="45643" marT="0" marB="0"/>
                </a:tc>
              </a:tr>
              <a:tr h="674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 школа «ТППЖ»: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 «Скотовод», 5 чел.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Ахметалиева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Алия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Болатовна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+7 705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6619930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43" marR="45643" marT="0" marB="0"/>
                </a:tc>
              </a:tr>
              <a:tr h="332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 школа «Экологии и биоресурсов»: кружок «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Аквакультура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10 чел.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Арыстангалиева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 87787201118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43" marR="45643" marT="0" marB="0"/>
                </a:tc>
              </a:tr>
              <a:tr h="361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 школа «Экологии и биоресурсов»:   кружок «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reen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line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15 чел.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Идрисова Г.З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87775683337 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43" marR="45643" marT="0" marB="0"/>
                </a:tc>
              </a:tr>
              <a:tr h="354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Высшая школа «Экологии и биоресурсов»:   кружок «Пчеловод», 10 чел.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Идрисова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Г.З.,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87775683337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</a:txBody>
                  <a:tcPr marL="45643" marR="45643" marT="0" marB="0"/>
                </a:tc>
              </a:tr>
              <a:tr h="224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институту, 7 кружков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чел.</a:t>
                      </a:r>
                    </a:p>
                  </a:txBody>
                  <a:tcPr marL="45643" marR="45643" marT="0" marB="0"/>
                </a:tc>
              </a:tr>
              <a:tr h="22472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ИТИ</a:t>
                      </a:r>
                    </a:p>
                  </a:txBody>
                  <a:tcPr marL="45643" marR="456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 школа «Нефтяная, газовая и химическая инженерия»: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 «Нефтяник»,  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Нурмаш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Н.К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8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777 336 69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43" marR="45643" marT="0" marB="0"/>
                </a:tc>
              </a:tr>
              <a:tr h="674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 школа «Строительство и строительные материалы»: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 </a:t>
                      </a: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«Qurylys center», 31 чел.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Мажитов Е.Б</a:t>
                      </a: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775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408 45 75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Тулитаева 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З.А</a:t>
                      </a: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306 13 90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А.Т</a:t>
                      </a: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708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738 00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43" marR="45643" marT="0" marB="0"/>
                </a:tc>
              </a:tr>
              <a:tr h="449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 школа «Машиностроение»: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Студенческое конструкторское бюро, 10 чел. 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Жумагалиева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Г.Б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8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701 313 39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43" marR="45643" marT="0" marB="0"/>
                </a:tc>
              </a:tr>
              <a:tr h="224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институту, 3 кружка</a:t>
                      </a: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чел.</a:t>
                      </a:r>
                    </a:p>
                  </a:txBody>
                  <a:tcPr marL="45643" marR="456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4478" y="59210"/>
            <a:ext cx="12031175" cy="263660"/>
          </a:xfrm>
          <a:prstGeom prst="rect">
            <a:avLst/>
          </a:prstGeom>
          <a:gradFill flip="none" rotWithShape="1">
            <a:gsLst>
              <a:gs pos="1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C00000"/>
                </a:solidFill>
              </a:rPr>
              <a:t>Наименования и руководители </a:t>
            </a:r>
            <a:r>
              <a:rPr lang="ru-RU" b="1" dirty="0" smtClean="0">
                <a:solidFill>
                  <a:srgbClr val="C00000"/>
                </a:solidFill>
              </a:rPr>
              <a:t>кружков - продолжение</a:t>
            </a:r>
            <a:endParaRPr lang="ru-RU" dirty="0">
              <a:solidFill>
                <a:srgbClr val="C00000"/>
              </a:solidFill>
              <a:ea typeface="WenQuanYi Micro Hei"/>
              <a:cs typeface="WenQuanYi Micro Hei"/>
            </a:endParaRPr>
          </a:p>
        </p:txBody>
      </p:sp>
      <p:sp>
        <p:nvSpPr>
          <p:cNvPr id="5" name="AutoShape 4" descr="Ð¡ÐµÑÑ Ð²ÐµÑÐµÑÐ¸Ð½Ð°ÑÐ½ÑÑ ÑÑÐ°Ð½ÑÐ¸Ð¹ ÑÐ°ÑÑÐ¸ÑÑÑ Ð² ÐÐ°ÑÐ°Ð³Ð°Ð½Ð´Ð¸Ð½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AutoShape 2" descr="Ð£ÑÐ°Ð»ÑÑÐºÐ¸Ð¹ Ð¢ÑÐ°Ð½ÑÑÐ¾ÑÐ¼Ð°ÑÐ¾ÑÐ½ÑÐ¹ ÐÐ°Ð²Ð¾Ð´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02866"/>
              </p:ext>
            </p:extLst>
          </p:nvPr>
        </p:nvGraphicFramePr>
        <p:xfrm>
          <a:off x="155574" y="520509"/>
          <a:ext cx="11792010" cy="62892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1899"/>
                <a:gridCol w="7000586"/>
                <a:gridCol w="3959525"/>
              </a:tblGrid>
              <a:tr h="17058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 «Технолог - эксперт» ВШ  «Технология пищевой и перерабатывающей промышленности»,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Абуова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А.Б., 8(777)3582326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</a:tr>
              <a:tr h="511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 «За плодородие и урожай» ВШ «Технология производства продукции растениеводства»,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Амангелдіқызы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З., 87781057617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</a:tr>
              <a:tr h="511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 «Плодородие почв» ВШ «Почвоведения, агрохимии и землепользования»,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Куаналиева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М.К.,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8(708)1281018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</a:tr>
              <a:tr h="332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  «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орманшылар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ВШ «Технология производства продукции растениеводства»,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Орынбаева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А.М.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</a:tr>
              <a:tr h="170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институту, 4 кружка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45 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</a:tr>
              <a:tr h="17058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 «Автокөлікті тиімді пайдалану», 7 чел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Нургалиев </a:t>
                      </a: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Л.М.,</a:t>
                      </a:r>
                      <a:r>
                        <a:rPr lang="kk-KZ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87027660305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</a:tr>
              <a:tr h="341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 «Өнеркәсіптегі қауіпсіздікті қамтамасыз ету», 10 чел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Азгалиев Ж.С. </a:t>
                      </a: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87024554331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</a:tr>
              <a:tr h="341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 «Радиотехникалық», 10 чел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Утепов Г.Н. </a:t>
                      </a: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87054469997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</a:tr>
              <a:tr h="332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 «Инженеры», 8 чел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Омаров А.Н.  87018492789 </a:t>
                      </a: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</a:tr>
              <a:tr h="170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институту, 4 кружка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35 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</a:tr>
              <a:tr h="17058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ИЭИТиПО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 ВШ И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нформационных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технологий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«Робототехника», 15 чел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Базарбаева </a:t>
                      </a: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А.М. 87058016271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</a:tr>
              <a:tr h="5731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ВШ Экономики и аудита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Smart 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бизнес», 15 чел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Есбулатова </a:t>
                      </a: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А.ж.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87053301216,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</a:tr>
              <a:tr h="392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ВШ Профессионального образования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«Педагогикалық ізденіс», 6 чел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Байдалиев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К.А. , </a:t>
                      </a:r>
                      <a:r>
                        <a:rPr lang="ru-RU" sz="1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baj-kuatbek@mail.ru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</a:tr>
              <a:tr h="392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 </a:t>
                      </a: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ВШ Профессионального образования</a:t>
                      </a: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«Жас шәкірт», 10 чел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Жалел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Али, </a:t>
                      </a:r>
                      <a:r>
                        <a:rPr lang="ru-RU" sz="1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ali.zhaliel@mail.ru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</a:tr>
              <a:tr h="196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институту , 4 кружка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чел.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</a:tr>
              <a:tr h="196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университету – 22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кружка,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262  участников.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71" marR="485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0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3009</Words>
  <Application>Microsoft Office PowerPoint</Application>
  <PresentationFormat>Произвольный</PresentationFormat>
  <Paragraphs>807</Paragraphs>
  <Slides>25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Тема Office</vt:lpstr>
      <vt:lpstr>HDOfficeLightV0</vt:lpstr>
      <vt:lpstr>1_HDOfficeLightV0</vt:lpstr>
      <vt:lpstr>2_HDOfficeLightV0</vt:lpstr>
      <vt:lpstr>3_HDOfficeLightV0</vt:lpstr>
      <vt:lpstr>4_HDOfficeLightV0</vt:lpstr>
      <vt:lpstr>5_HDOfficeLightV0</vt:lpstr>
      <vt:lpstr>6_HDOfficeLightV0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КОНСУЛЬТАЦИИ ЭКСПЕРТАМИ ЦРЗ online</vt:lpstr>
      <vt:lpstr>ЖУРНАЛ «ҒЫЛЫМ ЖӘНЕ БІЛІМ» ЗА 2020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Н1</cp:lastModifiedBy>
  <cp:revision>137</cp:revision>
  <cp:lastPrinted>2021-02-10T08:08:53Z</cp:lastPrinted>
  <dcterms:created xsi:type="dcterms:W3CDTF">2021-01-22T07:16:35Z</dcterms:created>
  <dcterms:modified xsi:type="dcterms:W3CDTF">2021-02-10T09:18:50Z</dcterms:modified>
</cp:coreProperties>
</file>