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</p:sldMasterIdLst>
  <p:notesMasterIdLst>
    <p:notesMasterId r:id="rId33"/>
  </p:notesMasterIdLst>
  <p:sldIdLst>
    <p:sldId id="277" r:id="rId7"/>
    <p:sldId id="338" r:id="rId8"/>
    <p:sldId id="325" r:id="rId9"/>
    <p:sldId id="326" r:id="rId10"/>
    <p:sldId id="327" r:id="rId11"/>
    <p:sldId id="328" r:id="rId12"/>
    <p:sldId id="337" r:id="rId13"/>
    <p:sldId id="329" r:id="rId14"/>
    <p:sldId id="287" r:id="rId15"/>
    <p:sldId id="299" r:id="rId16"/>
    <p:sldId id="312" r:id="rId17"/>
    <p:sldId id="301" r:id="rId18"/>
    <p:sldId id="302" r:id="rId19"/>
    <p:sldId id="313" r:id="rId20"/>
    <p:sldId id="336" r:id="rId21"/>
    <p:sldId id="315" r:id="rId22"/>
    <p:sldId id="340" r:id="rId23"/>
    <p:sldId id="318" r:id="rId24"/>
    <p:sldId id="339" r:id="rId25"/>
    <p:sldId id="331" r:id="rId26"/>
    <p:sldId id="280" r:id="rId27"/>
    <p:sldId id="341" r:id="rId28"/>
    <p:sldId id="332" r:id="rId29"/>
    <p:sldId id="335" r:id="rId30"/>
    <p:sldId id="334" r:id="rId31"/>
    <p:sldId id="276" r:id="rId32"/>
  </p:sldIdLst>
  <p:sldSz cx="9144000" cy="6858000" type="screen4x3"/>
  <p:notesSz cx="9939338" cy="14368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450342015620119E-2"/>
                  <c:y val="-2.3703214558962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86401150703828E-2"/>
                  <c:y val="-2.8700726522873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87618957267619E-2"/>
                  <c:y val="-1.888477585316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859318347765106E-2"/>
                  <c:y val="-2.6107533389403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998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Лист1!$E$3:$E$6</c:f>
              <c:strCache>
                <c:ptCount val="4"/>
                <c:pt idx="0">
                  <c:v>Ветеринарной медицины и животноводства</c:v>
                </c:pt>
                <c:pt idx="1">
                  <c:v>Индустриально-технологический</c:v>
                </c:pt>
                <c:pt idx="2">
                  <c:v>Политехнический</c:v>
                </c:pt>
                <c:pt idx="3">
                  <c:v>Агротехнологический</c:v>
                </c:pt>
              </c:strCache>
            </c:strRef>
          </c:cat>
          <c:val>
            <c:numRef>
              <c:f>Лист1!$F$3:$F$6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165056"/>
        <c:axId val="113166592"/>
        <c:axId val="0"/>
      </c:bar3DChart>
      <c:catAx>
        <c:axId val="113165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99" baseline="0">
                <a:latin typeface="Times New Roman" pitchFamily="18" charset="0"/>
              </a:defRPr>
            </a:pPr>
            <a:endParaRPr lang="ru-RU"/>
          </a:p>
        </c:txPr>
        <c:crossAx val="113166592"/>
        <c:crosses val="autoZero"/>
        <c:auto val="1"/>
        <c:lblAlgn val="ctr"/>
        <c:lblOffset val="100"/>
        <c:noMultiLvlLbl val="0"/>
      </c:catAx>
      <c:valAx>
        <c:axId val="113166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165056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1509402833619222"/>
          <c:y val="1.6530407407835252E-2"/>
          <c:w val="0.48203574003385519"/>
          <c:h val="0.95454137962845309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7014693818128552E-2"/>
                  <c:y val="-1.8147529122710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61020363596415E-2"/>
                  <c:y val="-1.83813567049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11804848160605E-2"/>
                  <c:y val="-2.259073563540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3367694678688E-2"/>
                  <c:y val="-1.237887079932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88059212920817E-2"/>
                  <c:y val="-1.3797596336079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Лист1!$E$5:$E$9</c:f>
              <c:strCache>
                <c:ptCount val="5"/>
                <c:pt idx="0">
                  <c:v>Экономики, информационных технология и проф.образования</c:v>
                </c:pt>
                <c:pt idx="1">
                  <c:v>Политехнический </c:v>
                </c:pt>
                <c:pt idx="2">
                  <c:v>Индустриально-технологический</c:v>
                </c:pt>
                <c:pt idx="3">
                  <c:v>Ветеринарной медицины и животноводства</c:v>
                </c:pt>
                <c:pt idx="4">
                  <c:v>Агротехнологический </c:v>
                </c:pt>
              </c:strCache>
            </c:strRef>
          </c:cat>
          <c:val>
            <c:numRef>
              <c:f>Лист1!$F$5:$F$9</c:f>
              <c:numCache>
                <c:formatCode>General</c:formatCode>
                <c:ptCount val="5"/>
                <c:pt idx="0">
                  <c:v>22</c:v>
                </c:pt>
                <c:pt idx="1">
                  <c:v>32</c:v>
                </c:pt>
                <c:pt idx="2">
                  <c:v>41</c:v>
                </c:pt>
                <c:pt idx="3">
                  <c:v>103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092672"/>
        <c:axId val="132094208"/>
        <c:axId val="0"/>
      </c:bar3DChart>
      <c:catAx>
        <c:axId val="132092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100" baseline="0">
                <a:latin typeface="Times New Roman" pitchFamily="18" charset="0"/>
              </a:defRPr>
            </a:pPr>
            <a:endParaRPr lang="ru-RU"/>
          </a:p>
        </c:txPr>
        <c:crossAx val="132094208"/>
        <c:crosses val="autoZero"/>
        <c:auto val="1"/>
        <c:lblAlgn val="ctr"/>
        <c:lblOffset val="100"/>
        <c:noMultiLvlLbl val="0"/>
      </c:catAx>
      <c:valAx>
        <c:axId val="13209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092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  <a:ln w="11878">
              <a:noFill/>
            </a:ln>
          </c:spPr>
          <c:invertIfNegative val="0"/>
          <c:dLbls>
            <c:spPr>
              <a:noFill/>
              <a:ln w="1187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Лист1!$E$10:$E$12</c:f>
              <c:numCache>
                <c:formatCode>General</c:formatCode>
                <c:ptCount val="3"/>
                <c:pt idx="0">
                  <c:v>18</c:v>
                </c:pt>
                <c:pt idx="1">
                  <c:v>27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290432"/>
        <c:axId val="130291968"/>
        <c:axId val="0"/>
      </c:bar3DChart>
      <c:catAx>
        <c:axId val="130290432"/>
        <c:scaling>
          <c:orientation val="minMax"/>
        </c:scaling>
        <c:delete val="1"/>
        <c:axPos val="l"/>
        <c:majorTickMark val="out"/>
        <c:minorTickMark val="none"/>
        <c:tickLblPos val="nextTo"/>
        <c:crossAx val="130291968"/>
        <c:crosses val="autoZero"/>
        <c:auto val="1"/>
        <c:lblAlgn val="ctr"/>
        <c:lblOffset val="100"/>
        <c:noMultiLvlLbl val="0"/>
      </c:catAx>
      <c:valAx>
        <c:axId val="130291968"/>
        <c:scaling>
          <c:orientation val="minMax"/>
        </c:scaling>
        <c:delete val="1"/>
        <c:axPos val="b"/>
        <c:majorGridlines>
          <c:spPr>
            <a:ln w="445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0290432"/>
        <c:crosses val="autoZero"/>
        <c:crossBetween val="between"/>
      </c:valAx>
      <c:spPr>
        <a:noFill/>
        <a:ln w="118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11111111111123E-2"/>
          <c:y val="7.8703703703703734E-2"/>
          <c:w val="0.93888888888888911"/>
          <c:h val="0.92129629629629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5B9BD5"/>
            </a:solidFill>
            <a:ln w="19046">
              <a:noFill/>
            </a:ln>
          </c:spPr>
          <c:invertIfNegative val="0"/>
          <c:dLbls>
            <c:dLbl>
              <c:idx val="0"/>
              <c:layout>
                <c:manualLayout>
                  <c:x val="6.2261565858613692E-2"/>
                  <c:y val="-3.1193210383781774E-3"/>
                </c:manualLayout>
              </c:layout>
              <c:spPr>
                <a:noFill/>
                <a:ln w="19046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536136645806876E-2"/>
                  <c:y val="-4.6746206134353216E-3"/>
                </c:manualLayout>
              </c:layout>
              <c:spPr>
                <a:noFill/>
                <a:ln w="19046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645694076925901E-2"/>
                  <c:y val="-4.548153233608924E-3"/>
                </c:manualLayout>
              </c:layout>
              <c:spPr>
                <a:noFill/>
                <a:ln w="19046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04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4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Лист1!$E$5:$E$7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41024"/>
        <c:axId val="151462656"/>
      </c:barChart>
      <c:catAx>
        <c:axId val="55041024"/>
        <c:scaling>
          <c:orientation val="minMax"/>
        </c:scaling>
        <c:delete val="1"/>
        <c:axPos val="l"/>
        <c:majorTickMark val="out"/>
        <c:minorTickMark val="none"/>
        <c:tickLblPos val="nextTo"/>
        <c:crossAx val="151462656"/>
        <c:crosses val="autoZero"/>
        <c:auto val="1"/>
        <c:lblAlgn val="ctr"/>
        <c:lblOffset val="100"/>
        <c:noMultiLvlLbl val="0"/>
      </c:catAx>
      <c:valAx>
        <c:axId val="151462656"/>
        <c:scaling>
          <c:orientation val="minMax"/>
        </c:scaling>
        <c:delete val="1"/>
        <c:axPos val="b"/>
        <c:majorGridlines>
          <c:spPr>
            <a:ln w="714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5041024"/>
        <c:crosses val="autoZero"/>
        <c:crossBetween val="between"/>
      </c:valAx>
      <c:spPr>
        <a:noFill/>
        <a:ln w="190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095775511245"/>
          <c:y val="4.0112712703934184E-2"/>
          <c:w val="0.58970890878471083"/>
          <c:h val="0.87563607368471685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Лист1!$B$12:$B$16</c:f>
              <c:strCache>
                <c:ptCount val="5"/>
                <c:pt idx="0">
                  <c:v>Экономики, информационных технология и проф.образования</c:v>
                </c:pt>
                <c:pt idx="1">
                  <c:v>Политехнический </c:v>
                </c:pt>
                <c:pt idx="2">
                  <c:v>Индустриально-технологический</c:v>
                </c:pt>
                <c:pt idx="3">
                  <c:v>Ветеринарной медицины и животноводства</c:v>
                </c:pt>
                <c:pt idx="4">
                  <c:v>Агротехнологический </c:v>
                </c:pt>
              </c:strCache>
            </c:strRef>
          </c:cat>
          <c:val>
            <c:numRef>
              <c:f>Лист1!$C$12:$C$16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C5-4011-8FA2-27BFC67DAEC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Лист1!$B$12:$B$16</c:f>
              <c:strCache>
                <c:ptCount val="5"/>
                <c:pt idx="0">
                  <c:v>Экономики, информационных технология и проф.образования</c:v>
                </c:pt>
                <c:pt idx="1">
                  <c:v>Политехнический </c:v>
                </c:pt>
                <c:pt idx="2">
                  <c:v>Индустриально-технологический</c:v>
                </c:pt>
                <c:pt idx="3">
                  <c:v>Ветеринарной медицины и животноводства</c:v>
                </c:pt>
                <c:pt idx="4">
                  <c:v>Агротехнологический </c:v>
                </c:pt>
              </c:strCache>
            </c:strRef>
          </c:cat>
          <c:val>
            <c:numRef>
              <c:f>Лист1!$D$12:$D$16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C5-4011-8FA2-27BFC67DA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514496"/>
        <c:axId val="151516288"/>
        <c:axId val="0"/>
      </c:bar3DChart>
      <c:catAx>
        <c:axId val="15151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516288"/>
        <c:crosses val="autoZero"/>
        <c:auto val="1"/>
        <c:lblAlgn val="ctr"/>
        <c:lblOffset val="100"/>
        <c:noMultiLvlLbl val="0"/>
      </c:catAx>
      <c:valAx>
        <c:axId val="1515162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151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4282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4282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4282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9.8401429540546079E-2"/>
                  <c:y val="-1.155637316721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839582227263247"/>
                  <c:y val="-6.5937184384428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04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4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714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Лист1!$B$3:$B$5</c:f>
              <c:strCache>
                <c:ptCount val="3"/>
                <c:pt idx="0">
                  <c:v>Политехнический </c:v>
                </c:pt>
                <c:pt idx="1">
                  <c:v>Индустриально-технологический</c:v>
                </c:pt>
                <c:pt idx="2">
                  <c:v>Ветеринарной медицины и животноводства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043">
          <a:noFill/>
        </a:ln>
      </c:spPr>
    </c:plotArea>
    <c:legend>
      <c:legendPos val="b"/>
      <c:layout/>
      <c:overlay val="0"/>
      <c:spPr>
        <a:noFill/>
        <a:ln w="1904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99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7047" cy="718423"/>
          </a:xfrm>
          <a:prstGeom prst="rect">
            <a:avLst/>
          </a:prstGeom>
        </p:spPr>
        <p:txBody>
          <a:bodyPr vert="horz" lIns="132244" tIns="66122" rIns="132244" bIns="661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7" cy="718423"/>
          </a:xfrm>
          <a:prstGeom prst="rect">
            <a:avLst/>
          </a:prstGeom>
        </p:spPr>
        <p:txBody>
          <a:bodyPr vert="horz" lIns="132244" tIns="66122" rIns="132244" bIns="661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fld id="{8D458E8D-8E3F-416A-B36F-E1C89EB03A55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6363" y="1077913"/>
            <a:ext cx="7186612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244" tIns="66122" rIns="132244" bIns="6612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5" y="6825021"/>
            <a:ext cx="7951470" cy="6465808"/>
          </a:xfrm>
          <a:prstGeom prst="rect">
            <a:avLst/>
          </a:prstGeom>
        </p:spPr>
        <p:txBody>
          <a:bodyPr vert="horz" lIns="132244" tIns="66122" rIns="132244" bIns="6612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13647547"/>
            <a:ext cx="4307047" cy="718423"/>
          </a:xfrm>
          <a:prstGeom prst="rect">
            <a:avLst/>
          </a:prstGeom>
        </p:spPr>
        <p:txBody>
          <a:bodyPr vert="horz" lIns="132244" tIns="66122" rIns="132244" bIns="661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13647547"/>
            <a:ext cx="4307047" cy="718423"/>
          </a:xfrm>
          <a:prstGeom prst="rect">
            <a:avLst/>
          </a:prstGeom>
        </p:spPr>
        <p:txBody>
          <a:bodyPr vert="horz" lIns="132244" tIns="66122" rIns="132244" bIns="661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fld id="{85ACA263-1FAE-4BC0-A5DB-F197A286B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85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1930D-B175-4E39-9465-D44957F2596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6363" y="1077913"/>
            <a:ext cx="7186612" cy="5389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8316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6363" y="1077913"/>
            <a:ext cx="7186612" cy="5389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CA263-1FAE-4BC0-A5DB-F197A286B51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0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6363" y="1077913"/>
            <a:ext cx="7186612" cy="5389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707AD4-A2AD-4068-AF14-AF9A0B0AA609}" type="slidenum">
              <a:rPr lang="ru-RU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0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96CC-D976-4B07-8C74-A50799654300}" type="datetime1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1ECF-0A37-4172-A969-B3B0CACBC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B78E1-4240-4FDB-9EA6-9174DE366275}" type="datetime1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8D86-2AD0-4531-9069-F13C76584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BB43-F2BB-4401-8612-C334F7F1B37C}" type="datetime1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7355-A69D-4647-B9EE-5A4FCC619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C248-30AC-442F-A237-4491F6E215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F45-BDDA-44A0-B651-14E3C4D4D6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958-2B92-4D64-AABE-F67F5C210C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1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713E-AECE-48BD-9280-388C356383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6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D6D7-F845-467A-BACB-DBCA4971EC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3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9B30-409E-4A85-8077-FC17A0B49F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47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731F-9F49-402D-8B8B-2C1CB03B51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11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75CE-4C48-4462-92EC-9629C3EFBA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6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6FBD-DE3D-41F1-8B57-14EE7C0A873D}" type="datetime1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3F25-1949-4E2E-8447-1047BB56F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71D2-82BF-4917-A465-230FB75AA3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21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30B4-37F3-496F-9A69-5274216D53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53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E1E9-836F-4192-970B-67AB7F89E9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54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C98D-1F0C-46B8-B3AF-1A0167618B12}" type="datetime1">
              <a:rPr lang="ru-RU" smtClean="0">
                <a:solidFill>
                  <a:srgbClr val="000000"/>
                </a:solidFill>
              </a:rPr>
              <a:t>12.01.2022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FF75-426F-49D3-ADB0-38D9E37833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95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636C-4524-4C03-B4CD-BCE4706EFB1E}" type="datetime1">
              <a:rPr lang="ru-RU" smtClean="0">
                <a:solidFill>
                  <a:srgbClr val="000000"/>
                </a:solidFill>
              </a:rPr>
              <a:t>12.01.2022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0400-31D1-45AC-B836-25050A70E4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98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EFF5-05F4-468F-9701-A4F4AFB6F413}" type="datetime1">
              <a:rPr lang="ru-RU" smtClean="0">
                <a:solidFill>
                  <a:srgbClr val="000000"/>
                </a:solidFill>
              </a:rPr>
              <a:t>12.01.2022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F792-1032-4761-ACC2-011A2EEA7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07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A56C7-9FF7-4F0C-8EA0-A3F6ADA7BDDB}" type="datetime1">
              <a:rPr lang="ru-RU" smtClean="0">
                <a:solidFill>
                  <a:srgbClr val="000000"/>
                </a:solidFill>
              </a:rPr>
              <a:t>12.01.2022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D65F-13E1-47F9-8BA7-2FB35DB9B0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57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15E97-CE36-4852-B614-E2F9705B2EAC}" type="datetime1">
              <a:rPr lang="ru-RU" smtClean="0">
                <a:solidFill>
                  <a:srgbClr val="000000"/>
                </a:solidFill>
              </a:rPr>
              <a:t>12.01.2022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8647-6D48-48EE-881B-577842115A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4EEA7-D9D5-4A0E-8D65-13C9067C88D9}" type="datetime1">
              <a:rPr lang="ru-RU" smtClean="0">
                <a:solidFill>
                  <a:srgbClr val="000000"/>
                </a:solidFill>
              </a:rPr>
              <a:t>12.01.2022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EE73A-D5D6-4C68-8561-5606CB79B0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60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AF91-FF12-47CB-BB73-5A49A05A7364}" type="datetime1">
              <a:rPr lang="ru-RU" smtClean="0">
                <a:solidFill>
                  <a:srgbClr val="000000"/>
                </a:solidFill>
              </a:rPr>
              <a:t>12.01.2022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4F2D3-A471-4FD9-91EE-876A1A2BE3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8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4E15-58F5-4DF9-A4E5-173D73A77455}" type="datetime1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D534-A82D-4716-AF58-CBD818C06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0371-F9CE-4EF4-B4AD-68AF2075A7CB}" type="datetime1">
              <a:rPr lang="ru-RU" smtClean="0">
                <a:solidFill>
                  <a:srgbClr val="000000"/>
                </a:solidFill>
              </a:rPr>
              <a:t>12.01.2022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684DD-2EAA-4426-820C-FD5ECBE964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02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AFB-7FA6-4BA4-9E86-D95EFA90BED7}" type="datetime1">
              <a:rPr lang="ru-RU" smtClean="0">
                <a:solidFill>
                  <a:srgbClr val="000000"/>
                </a:solidFill>
              </a:rPr>
              <a:t>12.01.2022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06B23-B774-4ECE-8ABD-46046156F0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08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34F8B-B081-4410-B368-BC0EDE983608}" type="datetime1">
              <a:rPr lang="ru-RU" smtClean="0">
                <a:solidFill>
                  <a:srgbClr val="000000"/>
                </a:solidFill>
              </a:rPr>
              <a:t>12.01.2022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9C984-0594-47CD-AD8D-7F0A945E4D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7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1615-E02E-4ADF-AE33-37723EDA8638}" type="datetime1">
              <a:rPr lang="ru-RU" smtClean="0">
                <a:solidFill>
                  <a:srgbClr val="000000"/>
                </a:solidFill>
              </a:rPr>
              <a:t>12.01.2022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CD39A-11DC-449C-96E2-986596EA17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4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F666B-AF20-404F-8C85-F7FDC43A78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B69B-CD47-449C-BA20-4A13F2F95D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9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743FC-A291-45F4-858A-6635FDAC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BA7F-A044-4B4D-9B47-9B60CD3486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52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EDC5-8B39-4D11-B443-BB0DD38A53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3784-D3AD-4435-AB7D-3C56031502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77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63F0-E338-49BD-ABDE-7385E411DE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9222-2334-4BC3-931B-E1A5DBE127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55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2A71-DC7D-4AD4-93B5-FF251BE48C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F91B5-445D-410E-8C63-48407390EA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9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8438-E1DA-4829-8A1F-5F51EF6C08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C352-6B27-4DD5-8DFF-CE41B82080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9733-E69B-4E45-A36A-086C41C0B3C2}" type="datetime1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3F8B-CF59-4DBE-934F-E1FB06B7D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5CF1-7643-4955-98E0-49B227ADEF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460B-2A2D-458A-96DE-BB508708DD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1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3B26F-4AE0-444F-9840-C8C12811F7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E1D3A-DBA3-4214-8C5D-C716D18C98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9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FDA8-29CE-4B6E-909E-33C71887D8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1588-C523-42D7-A8AC-B080637580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46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6679-C9C9-4D02-9375-E6C13E6B42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82B-2CD5-43B4-9A81-628ED14504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8996-484A-4519-A214-F83D93BC7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542D-35E7-4A52-AE70-9C933A6FBE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11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B09D-6D61-48B2-AA61-BFC97D2842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76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4CB7-0476-447B-BAFF-D1445C61D8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326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F4D2-77B6-4A13-BED9-607A5918AD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2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94D4-B480-4FDF-A259-4EF405579F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00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35F6-F5D2-4D6B-A211-8BA2475580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4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E042-8623-4546-B718-7034889DD8E7}" type="datetime1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48C0-04C5-4FC6-93A8-41F80A90A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C5E-3CD1-4ED2-A7DC-F560DF7514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02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19CF-EF1B-491D-8677-68D08FE24A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00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298F-4B4D-4650-B719-32C15002F5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68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880F-649F-41B1-A227-4B79FB0EB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50AC-5286-4CD2-8348-0ED08210C2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32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E0CE-5488-43BE-BBBA-BEC1D33D3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708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E3C44B-EF12-4BD8-9651-09E88350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3023D91-5350-45B2-AC30-1D3D5C944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A25633-45D0-4CE1-83C8-63DE6E73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28656-6D8F-452F-B83A-EF6E06CE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216438-5E5D-4E05-87B8-A50F2A36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10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019849-AB76-41F3-A7F5-245A81F6E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EE4D93-2D93-44CB-87C7-C18941DF1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343CB3-9710-42B6-BA64-525A6E45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534476-4FF2-48A7-88B1-53507055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DA5C58-0791-475F-8FBE-0F3D7248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4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68EAA5-245B-4D39-B6DF-F9D6AF6B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F9FC40-33E6-4E50-B740-E4437B596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B2440C-50A4-4774-B01A-895D475C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2D40AB-2266-43C1-9DEE-EF87FCAB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8DBB79-5D65-45A9-A088-174498D4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36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41AB2D-C96E-4395-9FE1-520F0974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EFEE32-B26C-49C3-BD4B-D6DE5C7DB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750CD5-7D83-48C2-8455-BDBCEF4D2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CCB177-F14D-4D31-99D0-F6C094CB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72BAC5-3B69-4B16-8192-6DDF113B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71CEF8-DFFD-490A-9A82-D22D04EC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7CCB-BF02-446E-8214-F24E7B04E66E}" type="datetime1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F526-C8B0-424C-A209-55853225E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0BF68-F308-4C55-B27E-C40372B1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2AAEAE-CA57-43C8-8553-579749091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92E54B-7B5A-4EBA-BBA6-6E129D3F7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D68A229-D902-4B08-89D4-9F327D15C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9F2A4B6-E40B-410F-92C2-1F076343D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447F15D-32D2-4631-BB19-1DF15BB9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1740D6F-9A3A-4413-B221-AC66F1B2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FC3404-C1EF-4228-983C-0592E99E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5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547D66-FC79-454D-B41A-685BF7AF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4B64EAC-B971-40EA-AE6A-94E325709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299EEB-6265-4442-989E-C03F0EC4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C77B27-634B-4A49-9594-CA4965A3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36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D48A99D-54FF-4314-B091-9A1D5C03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F671965-0D26-4299-9F34-BBB6DF81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2866FE-754A-4CB2-8A01-768098C1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008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7E354-CC69-4DAD-9625-50C106A9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0FA3DB-2568-4DF5-B523-F2A97739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15C974-56A7-4E30-AB5B-4DDB01E95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48D932-ED6B-441D-BF91-F131E5B3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936310-4C67-4288-9E9B-B0053A05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618148-A3A6-4B22-BE8A-2FA79535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6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DA758E-E422-467F-BF19-7D898540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389F075-A805-4540-AF2C-AAA812CEF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E01CB7-A62A-4C9C-898E-B89D1C95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87FB85-2B24-4BE1-9C8E-5A2C003B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A6B852-1E55-47E7-8B0B-92A89E5A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D3DB05-AD4D-456E-B960-22CA98EE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25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B210A-E1A7-4A87-B78F-F39A0F36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2FF2F8-FA52-40F9-B3D7-81BE763F0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887FA-F0AF-4E7B-A4E4-1A687630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98C931-65C4-4085-9678-F2C09C44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ABFE8D-A9CA-4ED4-96B7-E16C52AF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51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83602F7-ED9B-412A-9210-816D3F52B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546EF75-AEE4-4720-82AB-569995C32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2A8436-E63F-48B0-9E7F-1F628A89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7B9879-0FD7-438D-A988-A062F104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AF27A9-EE66-4E2E-BAAF-2F072713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6C71-A1E5-4B38-AC0B-E4605601E669}" type="datetime1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843A-0DED-43A5-83B2-98985DAA0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AD22-F754-47E6-A415-0F413A124AC4}" type="datetime1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747D-0913-4331-B602-8E3E86E5E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24A2-593B-41C6-84C2-86BF4645E016}" type="datetime1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DE003-4591-446C-B83A-78066203C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F32E9-A9F6-4A45-B880-154567459563}" type="datetime1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3D767B-F262-41A1-B59B-C0DE49F81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D16C92-368E-401C-9875-3D8B9DFD56F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99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358CB16-630E-4045-8833-12FC42589D47}" type="datetime1">
              <a:rPr lang="ru-RU" smtClean="0">
                <a:solidFill>
                  <a:srgbClr val="000000"/>
                </a:solidFill>
                <a:latin typeface="Arial"/>
              </a:rPr>
              <a:t>12.01.2022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561C63-0987-4067-9DE5-AE86FAE2DCED}" type="slidenum">
              <a:rPr 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7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E1E504-E351-4F44-8996-98F31A9E06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69FF98-CB71-428F-9A54-5ADCF1B828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0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93E6CC-AEF6-404A-84B0-DA839A1593DC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7EAA2A-C50A-4E14-8AE0-E324BB6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07F946-6AAF-4CD6-908F-60808F531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08A379-67ED-485E-90BA-CC397BF88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160D61-C24B-41CA-8FBF-28F184718A9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96DC32-4BC4-4C5F-B40D-C05B54A6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03CC9B-E243-4BAE-A317-45BA6B1F9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BB87A4-A067-4610-8D5B-67AD47A82A7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69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4955684"/>
            <a:ext cx="842518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Т Ч Е Т</a:t>
            </a:r>
            <a:br>
              <a:rPr lang="ru-RU" sz="24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проректора 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по  науке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НАО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«Западно-Казахстанский аграрно-технический университет имени Жангир хана» 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"/>
          <a:stretch/>
        </p:blipFill>
        <p:spPr>
          <a:xfrm>
            <a:off x="1475656" y="301121"/>
            <a:ext cx="7236296" cy="4496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251520" y="188640"/>
            <a:ext cx="1944464" cy="18722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7" y="476672"/>
            <a:ext cx="1401857" cy="1252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457200" y="1609823"/>
            <a:ext cx="82296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год в четырех номерах опубликовано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141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статей из них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76%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опубликовано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вневузовскими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авторами. </a:t>
            </a:r>
          </a:p>
          <a:p>
            <a:pPr indent="4572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Среднее количество страниц  в одном выпуске  –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255. 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Дополнительно опубликован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спец.выпуск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журнала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посвященную 30-летию Независимости Республики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Казахстан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-летие Независимости Республики Казахстан: Итоги. Достижения. Взгляд в будущее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2021 года Журнал включен в пере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чень из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рекомендуемых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Комитетом по обеспечению качества в сфере образования и науки Министерства образования и науки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Pecпублики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Казахстан (приказ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№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838 от 24 декабря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2021).</a:t>
            </a:r>
          </a:p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Введена система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подачи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статей через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платформу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Jou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rnal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Syste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/>
          </p:cNvSpPr>
          <p:nvPr/>
        </p:nvSpPr>
        <p:spPr bwMode="auto">
          <a:xfrm>
            <a:off x="827584" y="34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ЖУРНАЛ «</a:t>
            </a:r>
            <a:r>
              <a:rPr lang="kk-KZ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ҒЫЛЫМ ЖӘНЕ БІЛІМ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» ЗА 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2021 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г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843A-0DED-43A5-83B2-98985DAA006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512" y="-27384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98" name="Rectangle 10"/>
          <p:cNvSpPr>
            <a:spLocks noGrp="1"/>
          </p:cNvSpPr>
          <p:nvPr>
            <p:ph type="title"/>
          </p:nvPr>
        </p:nvSpPr>
        <p:spPr>
          <a:xfrm>
            <a:off x="827584" y="12576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ЖУРНАЛ «</a:t>
            </a:r>
            <a:r>
              <a:rPr lang="kk-KZ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ҒЫЛЫМ ЖӘНЕ БІЛІМ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» ЗА 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2021 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Г.</a:t>
            </a:r>
            <a:endParaRPr lang="ru-RU" sz="22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1999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</a:rPr>
              <a:t>Распределение статей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</a:rPr>
              <a:t>по основным разделам </a:t>
            </a:r>
          </a:p>
          <a:p>
            <a:pPr eaLnBrk="1" hangingPunct="1"/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42000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</a:rPr>
              <a:t>Публикационная активность 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</a:rPr>
              <a:t>по  институтам</a:t>
            </a:r>
          </a:p>
          <a:p>
            <a:pPr eaLnBrk="1" hangingPunct="1"/>
            <a:endParaRPr lang="ru-RU" sz="1600" dirty="0" smtClean="0">
              <a:latin typeface="Times New Roman" pitchFamily="18" charset="0"/>
            </a:endParaRPr>
          </a:p>
        </p:txBody>
      </p:sp>
      <p:graphicFrame>
        <p:nvGraphicFramePr>
          <p:cNvPr id="41991" name="Object 7"/>
          <p:cNvGraphicFramePr>
            <a:graphicFrameLocks noGrp="1"/>
          </p:cNvGraphicFramePr>
          <p:nvPr>
            <p:ph sz="half" idx="4294967295"/>
          </p:nvPr>
        </p:nvGraphicFramePr>
        <p:xfrm>
          <a:off x="0" y="2276476"/>
          <a:ext cx="41402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2" name="Chart" r:id="rId3" imgW="9035055" imgH="5267401" progId="Excel.Chart.8">
                  <p:embed/>
                </p:oleObj>
              </mc:Choice>
              <mc:Fallback>
                <p:oleObj name="Chart" r:id="rId3" imgW="9035055" imgH="5267401" progId="Excel.Char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476"/>
                        <a:ext cx="4140200" cy="410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Диаграмма 3"/>
          <p:cNvGraphicFramePr>
            <a:graphicFrameLocks/>
          </p:cNvGraphicFramePr>
          <p:nvPr/>
        </p:nvGraphicFramePr>
        <p:xfrm>
          <a:off x="3851277" y="2349501"/>
          <a:ext cx="504190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3" name="Chart" r:id="rId5" imgW="9144793" imgH="4852837" progId="Excel.Chart.8">
                  <p:embed/>
                </p:oleObj>
              </mc:Choice>
              <mc:Fallback>
                <p:oleObj name="Chart" r:id="rId5" imgW="9144793" imgH="4852837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7" y="2349501"/>
                        <a:ext cx="5041900" cy="395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B3F8B-CF59-4DBE-934F-E1FB06B7DE5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50879"/>
              </p:ext>
            </p:extLst>
          </p:nvPr>
        </p:nvGraphicFramePr>
        <p:xfrm>
          <a:off x="-3636912" y="1916832"/>
          <a:ext cx="340804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020"/>
                <a:gridCol w="170402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</a:t>
                      </a:r>
                      <a:r>
                        <a:rPr lang="ru-RU" baseline="0" dirty="0" smtClean="0"/>
                        <a:t> статей по основным разделам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Сельскохозяйственные науки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Ветеринарные науки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Технические науки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Экономические науки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617664"/>
              </p:ext>
            </p:extLst>
          </p:nvPr>
        </p:nvGraphicFramePr>
        <p:xfrm>
          <a:off x="9146874" y="606275"/>
          <a:ext cx="3888432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Публикационная активность по институтам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Экономики, информационных технологий и </a:t>
                      </a:r>
                      <a:r>
                        <a:rPr lang="ru-RU" dirty="0" err="1" smtClean="0"/>
                        <a:t>проф.образования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Политехнический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Индустриально-</a:t>
                      </a:r>
                      <a:r>
                        <a:rPr lang="ru-RU" baseline="0" dirty="0" smtClean="0"/>
                        <a:t>технологический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Ветеринарной медицины и животноводства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Агротехнологический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9143999" cy="13407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91" name="TextBox 1"/>
          <p:cNvSpPr txBox="1">
            <a:spLocks noChangeArrowheads="1"/>
          </p:cNvSpPr>
          <p:nvPr/>
        </p:nvSpPr>
        <p:spPr bwMode="auto">
          <a:xfrm>
            <a:off x="1475656" y="184874"/>
            <a:ext cx="756153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ЖУРНАЛ 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</a:rPr>
              <a:t>«</a:t>
            </a:r>
            <a:r>
              <a:rPr lang="kk-KZ" altLang="ru-RU" sz="2200" b="1" dirty="0">
                <a:solidFill>
                  <a:srgbClr val="0000CC"/>
                </a:solidFill>
                <a:latin typeface="Times New Roman" pitchFamily="18" charset="0"/>
              </a:rPr>
              <a:t>ҒЫЛЫМ ЖӘНЕ БІЛІМ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</a:rPr>
              <a:t>» ЗА 2021 Г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статей, опубликованных </a:t>
            </a:r>
          </a:p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казахском, английском и русском языках</a:t>
            </a:r>
          </a:p>
          <a:p>
            <a:pPr algn="ctr"/>
            <a:endParaRPr lang="ru-RU" altLang="ru-RU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200" dirty="0">
              <a:solidFill>
                <a:srgbClr val="0000CC"/>
              </a:solidFill>
              <a:latin typeface="Calibri" pitchFamily="34" charset="0"/>
            </a:endParaRPr>
          </a:p>
        </p:txBody>
      </p:sp>
      <p:graphicFrame>
        <p:nvGraphicFramePr>
          <p:cNvPr id="2090" name="Objec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865533"/>
              </p:ext>
            </p:extLst>
          </p:nvPr>
        </p:nvGraphicFramePr>
        <p:xfrm>
          <a:off x="164468" y="1340768"/>
          <a:ext cx="8742363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Диаграмма" r:id="rId3" imgW="8748518" imgH="5005250" progId="Excel.Chart.8">
                  <p:embed/>
                </p:oleObj>
              </mc:Choice>
              <mc:Fallback>
                <p:oleObj name="Диаграмма" r:id="rId3" imgW="8748518" imgH="5005250" progId="Excel.Chart.8">
                  <p:embed/>
                  <p:pic>
                    <p:nvPicPr>
                      <p:cNvPr id="0" name="Picture 4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8" y="1340768"/>
                        <a:ext cx="8742363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843A-0DED-43A5-83B2-98985DAA006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25385"/>
              </p:ext>
            </p:extLst>
          </p:nvPr>
        </p:nvGraphicFramePr>
        <p:xfrm>
          <a:off x="-2988840" y="1700808"/>
          <a:ext cx="2736304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684076">
                <a:tc>
                  <a:txBody>
                    <a:bodyPr/>
                    <a:lstStyle/>
                    <a:p>
                      <a:r>
                        <a:rPr lang="ru-RU" dirty="0" smtClean="0"/>
                        <a:t>Языки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 smtClean="0"/>
                        <a:t>Казахский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509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16985"/>
              </p:ext>
            </p:extLst>
          </p:nvPr>
        </p:nvGraphicFramePr>
        <p:xfrm>
          <a:off x="433212" y="1366642"/>
          <a:ext cx="8208912" cy="4798662"/>
        </p:xfrm>
        <a:graphic>
          <a:graphicData uri="http://schemas.openxmlformats.org/drawingml/2006/table">
            <a:tbl>
              <a:tblPr/>
              <a:tblGrid>
                <a:gridCol w="5096998"/>
                <a:gridCol w="3111914"/>
              </a:tblGrid>
              <a:tr h="418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Казахстан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 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Беларусь 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Турецкая Республика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Ирак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Таджикистан 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Украина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Узбекистан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Молдова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Сербия 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Латвийская Республика 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4" marR="9524" marT="952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095" name="TextBox 4"/>
          <p:cNvSpPr txBox="1">
            <a:spLocks noChangeArrowheads="1"/>
          </p:cNvSpPr>
          <p:nvPr/>
        </p:nvSpPr>
        <p:spPr bwMode="auto">
          <a:xfrm>
            <a:off x="899592" y="390831"/>
            <a:ext cx="81367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Распределение публикаций по странам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843A-0DED-43A5-83B2-98985DAA006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084" name="TextBox 1"/>
          <p:cNvSpPr txBox="1">
            <a:spLocks noChangeArrowheads="1"/>
          </p:cNvSpPr>
          <p:nvPr/>
        </p:nvSpPr>
        <p:spPr bwMode="auto">
          <a:xfrm>
            <a:off x="552156" y="278808"/>
            <a:ext cx="85696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Публикационная активность </a:t>
            </a:r>
          </a:p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организациям </a:t>
            </a:r>
          </a:p>
        </p:txBody>
      </p:sp>
      <p:graphicFrame>
        <p:nvGraphicFramePr>
          <p:cNvPr id="4608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875566"/>
              </p:ext>
            </p:extLst>
          </p:nvPr>
        </p:nvGraphicFramePr>
        <p:xfrm>
          <a:off x="23794" y="1272194"/>
          <a:ext cx="9029700" cy="516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1" name="Chart" r:id="rId3" imgW="9035055" imgH="5175953" progId="Excel.Chart.8">
                  <p:embed/>
                </p:oleObj>
              </mc:Choice>
              <mc:Fallback>
                <p:oleObj name="Chart" r:id="rId3" imgW="9035055" imgH="517595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4" y="1272194"/>
                        <a:ext cx="9029700" cy="5167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843A-0DED-43A5-83B2-98985DAA006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B29912-B034-461E-93C0-8616D7B3D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9" y="390831"/>
            <a:ext cx="7740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Публикационная активность по институтам (248)  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701332"/>
              </p:ext>
            </p:extLst>
          </p:nvPr>
        </p:nvGraphicFramePr>
        <p:xfrm>
          <a:off x="305782" y="1556792"/>
          <a:ext cx="8532439" cy="4606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843A-0DED-43A5-83B2-98985DAA006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9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" y="-49652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44363" y="1340768"/>
            <a:ext cx="4471653" cy="498574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kk-KZ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 </a:t>
            </a:r>
            <a:r>
              <a:rPr 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ru-RU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3" name="Прямоугольник 7"/>
          <p:cNvSpPr>
            <a:spLocks noChangeArrowheads="1"/>
          </p:cNvSpPr>
          <p:nvPr/>
        </p:nvSpPr>
        <p:spPr bwMode="auto">
          <a:xfrm>
            <a:off x="163632" y="3275962"/>
            <a:ext cx="754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4" name="Прямоугольник 10"/>
          <p:cNvSpPr>
            <a:spLocks noChangeArrowheads="1"/>
          </p:cNvSpPr>
          <p:nvPr/>
        </p:nvSpPr>
        <p:spPr bwMode="auto">
          <a:xfrm>
            <a:off x="136659" y="2241760"/>
            <a:ext cx="754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graphicFrame>
        <p:nvGraphicFramePr>
          <p:cNvPr id="5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04642"/>
              </p:ext>
            </p:extLst>
          </p:nvPr>
        </p:nvGraphicFramePr>
        <p:xfrm>
          <a:off x="878384" y="1834714"/>
          <a:ext cx="4422918" cy="306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35" name="Прямоугольник 12"/>
          <p:cNvSpPr>
            <a:spLocks noChangeArrowheads="1"/>
          </p:cNvSpPr>
          <p:nvPr/>
        </p:nvSpPr>
        <p:spPr bwMode="auto">
          <a:xfrm>
            <a:off x="163631" y="4068050"/>
            <a:ext cx="754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pPr>
              <a:defRPr/>
            </a:pPr>
            <a:fld id="{1E59843A-0DED-43A5-83B2-98985DAA006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2231" name="Picture 2" descr="Картинки по запросу скопу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926" y="4967968"/>
            <a:ext cx="19145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154881" y="4221088"/>
            <a:ext cx="733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5154881" y="3212976"/>
            <a:ext cx="733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148064" y="2241760"/>
            <a:ext cx="733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584938"/>
              </p:ext>
            </p:extLst>
          </p:nvPr>
        </p:nvGraphicFramePr>
        <p:xfrm>
          <a:off x="5796136" y="1670805"/>
          <a:ext cx="3189560" cy="321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091142" y="1325474"/>
            <a:ext cx="3938457" cy="4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kk-KZ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БД </a:t>
            </a:r>
            <a:r>
              <a:rPr lang="en-US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Web of science</a:t>
            </a:r>
            <a:endParaRPr lang="ru-RU" sz="21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424" y="390831"/>
            <a:ext cx="64114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 ПУБЛИКАЦИЙ  В  2019  ГОДУ</a:t>
            </a:r>
            <a:endParaRPr lang="ru-RU" sz="22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  <p:pic>
        <p:nvPicPr>
          <p:cNvPr id="18" name="Picture 2" descr="Картинки по запросу веб оф сайн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0200" y="4967968"/>
            <a:ext cx="2482915" cy="174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скопус">
            <a:extLst>
              <a:ext uri="{FF2B5EF4-FFF2-40B4-BE49-F238E27FC236}">
                <a16:creationId xmlns:a16="http://schemas.microsoft.com/office/drawing/2014/main" xmlns="" id="{4179215F-BF2A-4C22-951E-226C5E8C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66" y="4977881"/>
            <a:ext cx="19145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60828322-9DC6-4212-8014-A5823D5AD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844045"/>
              </p:ext>
            </p:extLst>
          </p:nvPr>
        </p:nvGraphicFramePr>
        <p:xfrm>
          <a:off x="422211" y="1861458"/>
          <a:ext cx="6499355" cy="469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 algn="ctr" fontAlgn="auto">
              <a:spcAft>
                <a:spcPts val="0"/>
              </a:spcAft>
            </a:pPr>
            <a:r>
              <a:rPr lang="ru-RU" alt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Публикационная активность </a:t>
            </a:r>
          </a:p>
          <a:p>
            <a:pPr lvl="0" algn="ctr" fontAlgn="auto">
              <a:spcAft>
                <a:spcPts val="0"/>
              </a:spcAft>
            </a:pPr>
            <a:r>
              <a:rPr lang="ru-RU" alt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институтам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6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-49652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301" name="TextBox 1"/>
          <p:cNvSpPr txBox="1">
            <a:spLocks noChangeArrowheads="1"/>
          </p:cNvSpPr>
          <p:nvPr/>
        </p:nvSpPr>
        <p:spPr bwMode="auto">
          <a:xfrm>
            <a:off x="1043608" y="264755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Публикационная активность </a:t>
            </a:r>
          </a:p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институтам  </a:t>
            </a:r>
          </a:p>
        </p:txBody>
      </p:sp>
      <p:pic>
        <p:nvPicPr>
          <p:cNvPr id="55302" name="Picture 2" descr="Картинки по запросу веб оф сай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4951748"/>
            <a:ext cx="27162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403886"/>
              </p:ext>
            </p:extLst>
          </p:nvPr>
        </p:nvGraphicFramePr>
        <p:xfrm>
          <a:off x="946969" y="1245693"/>
          <a:ext cx="7513463" cy="465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843A-0DED-43A5-83B2-98985DAA006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-49652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7105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403648" y="322001"/>
            <a:ext cx="7488832" cy="568548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ПРОБЛЕМЫ, ЧАСТО ВОЗНИКАЮЩИЕ </a:t>
            </a:r>
            <a:b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 РЕДАКТОРСКОЙ ПОДГОТОВКЕ</a:t>
            </a:r>
          </a:p>
        </p:txBody>
      </p:sp>
      <p:sp>
        <p:nvSpPr>
          <p:cNvPr id="47106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503550" y="1556792"/>
            <a:ext cx="8136904" cy="4249043"/>
          </a:xfrm>
        </p:spPr>
        <p:txBody>
          <a:bodyPr/>
          <a:lstStyle/>
          <a:p>
            <a:pPr marL="514350" indent="-514350"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подготовке статей магистрантами используются статьи Википедии, иногда ссылка на литературу ставится в конце статьи с одним источником – Википедией;</a:t>
            </a:r>
          </a:p>
          <a:p>
            <a:pPr marL="514350" indent="-514350"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Рецензии дают специалисты из других сфер науки;</a:t>
            </a:r>
          </a:p>
          <a:p>
            <a:pPr marL="514350" indent="-514350"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 и те же статьи печатаются на разных языках;</a:t>
            </a:r>
          </a:p>
          <a:p>
            <a:pPr marL="514350" indent="-514350"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Заголовок статьи не соответствует УДК, поставленному автором.</a:t>
            </a:r>
          </a:p>
          <a:p>
            <a:pPr marL="514350" indent="-514350" algn="just" eaLnBrk="1" hangingPunct="1">
              <a:lnSpc>
                <a:spcPct val="150000"/>
              </a:lnSpc>
              <a:buFont typeface="Arial" charset="0"/>
              <a:buAutoNum type="arabicPeriod"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49163" t="70286" r="8693" b="20338"/>
          <a:stretch/>
        </p:blipFill>
        <p:spPr bwMode="auto">
          <a:xfrm>
            <a:off x="208381" y="5301208"/>
            <a:ext cx="794591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478786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ИТИ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72" y="478786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ИВМ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и 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87010" y="4780141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ИА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8667" y="4780141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ПИ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66992" y="4787860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ИЭИТ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и ПО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21704" y="-13672"/>
            <a:ext cx="7844195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ВЫПОЛНЕНИЕ  НАУЧНЫХ  ПРОЕКТОВ </a:t>
            </a:r>
            <a:b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 РАЗРЕЗЕ  ИНСТИТУТОВ</a:t>
            </a:r>
            <a:endParaRPr lang="ru-RU" sz="2200" b="1" dirty="0">
              <a:solidFill>
                <a:srgbClr val="0000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2" y="1274941"/>
            <a:ext cx="86201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0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-49652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2" y="1772816"/>
            <a:ext cx="8640960" cy="38884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69633" name="Заголовок 1"/>
          <p:cNvSpPr>
            <a:spLocks noGrp="1"/>
          </p:cNvSpPr>
          <p:nvPr>
            <p:ph type="ctrTitle"/>
          </p:nvPr>
        </p:nvSpPr>
        <p:spPr>
          <a:xfrm>
            <a:off x="1446420" y="30012"/>
            <a:ext cx="7590076" cy="1152525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Предложения по повышению публикационной активности в международных рецензируемых изданиях 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47" y="1988840"/>
            <a:ext cx="8208710" cy="4252913"/>
          </a:xfrm>
        </p:spPr>
        <p:txBody>
          <a:bodyPr rtlCol="0">
            <a:noAutofit/>
          </a:bodyPr>
          <a:lstStyle/>
          <a:p>
            <a:pPr marL="268288" indent="-268288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2438" algn="l"/>
              </a:tabLst>
              <a:defRPr/>
            </a:pPr>
            <a:r>
              <a:rPr 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практику повсеместного соавторства в статьях;</a:t>
            </a:r>
          </a:p>
          <a:p>
            <a:pPr marL="268288" indent="-268288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2438" algn="l"/>
              </a:tabLst>
              <a:defRPr/>
            </a:pPr>
            <a:r>
              <a:rPr 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владения иностранным языком среди ППС и научных сотрудников;</a:t>
            </a:r>
          </a:p>
          <a:p>
            <a:pPr marL="268288" indent="-268288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2438" algn="l"/>
              </a:tabLst>
              <a:defRPr/>
            </a:pPr>
            <a:r>
              <a:rPr 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в коллективный договор требование для профессоров,  доцентов и ассоциированных профессоров публикации не менее 1 (одной) статьи в международных рецензируемых журналах, либо приравненных к ним материалах конференции в год. Для старших преподавателей </a:t>
            </a:r>
            <a:r>
              <a:rPr lang="ru-RU" sz="2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 </a:t>
            </a:r>
            <a:r>
              <a:rPr 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– не менее 3 (трех) публикаций в РИНЦ </a:t>
            </a:r>
            <a:r>
              <a:rPr lang="ru-RU" sz="2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 </a:t>
            </a:r>
            <a:r>
              <a:rPr lang="ru-RU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-фактором не менее 0,5.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49652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725499"/>
              </p:ext>
            </p:extLst>
          </p:nvPr>
        </p:nvGraphicFramePr>
        <p:xfrm>
          <a:off x="575655" y="1330010"/>
          <a:ext cx="8208911" cy="3711136"/>
        </p:xfrm>
        <a:graphic>
          <a:graphicData uri="http://schemas.openxmlformats.org/drawingml/2006/table">
            <a:tbl>
              <a:tblPr/>
              <a:tblGrid>
                <a:gridCol w="506134">
                  <a:extLst>
                    <a:ext uri="{9D8B030D-6E8A-4147-A177-3AD203B41FA5}"/>
                  </a:extLst>
                </a:gridCol>
                <a:gridCol w="3837756">
                  <a:extLst>
                    <a:ext uri="{9D8B030D-6E8A-4147-A177-3AD203B41FA5}"/>
                  </a:extLst>
                </a:gridCol>
                <a:gridCol w="2536633">
                  <a:extLst>
                    <a:ext uri="{9D8B030D-6E8A-4147-A177-3AD203B41FA5}"/>
                  </a:extLst>
                </a:gridCol>
                <a:gridCol w="1328388">
                  <a:extLst>
                    <a:ext uri="{9D8B030D-6E8A-4147-A177-3AD203B41FA5}"/>
                  </a:extLst>
                </a:gridCol>
              </a:tblGrid>
              <a:tr h="715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услуги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Номер, дата договора</a:t>
                      </a: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Сумма услуги, тыс. тенге</a:t>
                      </a: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77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содержания свинца в почве </a:t>
                      </a: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51 от 14 мая 2019 г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3 700,00</a:t>
                      </a: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2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НИР «Биологическое обоснование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рыбопродуктивности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определения величины ПДУ рыб в водохранилище на реке Солянка»</a:t>
                      </a: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72 от 23 мая 2019 г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195,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75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НИР «Биологическое обоснование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рыбопродуктивности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определения величины ПДУ рыб на участке реки Солянка (от устья реки Карабас до пос.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Камысколь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)»</a:t>
                      </a: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73 от  27 мая 2019 г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203,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2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содержания кадмия, цинка, свинца и гумуса в почве</a:t>
                      </a: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57 от 28 мая 2019 г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47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подвижного фосфора, калия, общий азот и нитраты в почве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№143 от 29 ноября 2019 г.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157,74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338" marR="6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8406" name="Rectangle 1"/>
          <p:cNvSpPr>
            <a:spLocks noChangeArrowheads="1"/>
          </p:cNvSpPr>
          <p:nvPr/>
        </p:nvSpPr>
        <p:spPr bwMode="auto">
          <a:xfrm>
            <a:off x="1187624" y="174227"/>
            <a:ext cx="78488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ОКАЗАННЫЕ УСЛУГИ </a:t>
            </a:r>
          </a:p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Испытательным 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центром за 2019 г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(4,3 </a:t>
            </a:r>
            <a:r>
              <a:rPr lang="ru-RU" sz="22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млн.тг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200" b="1" dirty="0">
              <a:solidFill>
                <a:srgbClr val="0000CC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58407" name="Picture 3" descr="Картинки по запросу Определение содержания свинца в поч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5214946"/>
            <a:ext cx="18208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8" name="Picture 5" descr="Картинки по запросу вылов ры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4" y="5214946"/>
            <a:ext cx="2117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9" name="Picture 7" descr="Картинки по запросу научные исследов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5214946"/>
            <a:ext cx="211455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10" name="AutoShape 9" descr="Картинки по запросу научные исслед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411" name="AutoShape 11" descr="Картинки по запросу научные исслед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8412" name="Picture 13" descr="Картинки по запросу научные исследова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9" y="5214938"/>
            <a:ext cx="149066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23F25-1949-4E2E-8447-1047BB56F4C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0840" y="1281410"/>
            <a:ext cx="8775656" cy="5171926"/>
          </a:xfrm>
          <a:prstGeom prst="roundRect">
            <a:avLst/>
          </a:prstGeom>
          <a:solidFill>
            <a:srgbClr val="B2E3FC"/>
          </a:solidFill>
          <a:ln>
            <a:solidFill>
              <a:srgbClr val="099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7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3" y="260648"/>
            <a:ext cx="7381705" cy="1020762"/>
          </a:xfrm>
          <a:prstGeom prst="roundRect">
            <a:avLst/>
          </a:prstGeom>
          <a:solidFill>
            <a:srgbClr val="B2E3FC"/>
          </a:solidFill>
          <a:ln>
            <a:solidFill>
              <a:srgbClr val="099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Результаты  работы проектного офиса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AGROTECH HUB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Рисунок 6" descr="C:\Users\User\Desktop\Проектный офис\Наш логотип\Лого Агроха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4377" y="5373216"/>
            <a:ext cx="9683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Прямоугольник 7"/>
          <p:cNvSpPr>
            <a:spLocks noChangeArrowheads="1"/>
          </p:cNvSpPr>
          <p:nvPr/>
        </p:nvSpPr>
        <p:spPr bwMode="auto">
          <a:xfrm>
            <a:off x="251520" y="2213003"/>
            <a:ext cx="86409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5600" algn="just"/>
            <a:r>
              <a:rPr lang="ru-RU" sz="1600" dirty="0">
                <a:solidFill>
                  <a:srgbClr val="0000CC"/>
                </a:solidFill>
                <a:latin typeface="Calibri" pitchFamily="34" charset="0"/>
              </a:rPr>
              <a:t>Участие в выставке «День поля»,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«Дню города-2019» - 3;</a:t>
            </a:r>
          </a:p>
          <a:p>
            <a:pPr indent="355600" algn="just"/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Участие в Форуме по инвестициям, </a:t>
            </a:r>
            <a:r>
              <a:rPr lang="ru-RU" sz="1600" dirty="0" err="1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цифровизации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развитию молодежного предпринимательства «</a:t>
            </a:r>
            <a:r>
              <a:rPr lang="ru-RU" sz="1600" dirty="0" err="1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Digital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West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»,«Дню работников сельского хозяйства» - 2 ;</a:t>
            </a:r>
          </a:p>
          <a:p>
            <a:pPr indent="355600" algn="just"/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Участие в Международной научно-практической конференции - 2;</a:t>
            </a:r>
          </a:p>
          <a:p>
            <a:pPr indent="355600" algn="just"/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Организованы семинары 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 базе проектного офиса «AGROTECH HUB» - 3;</a:t>
            </a:r>
          </a:p>
          <a:p>
            <a:pPr indent="355600" algn="just"/>
            <a:r>
              <a:rPr lang="ru-RU" sz="1600" dirty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00CC"/>
              </a:solidFill>
              <a:latin typeface="Calibri" pitchFamily="34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rgbClr val="0000CC"/>
                </a:solidFill>
                <a:latin typeface="Calibri" pitchFamily="34" charset="0"/>
              </a:rPr>
              <a:t>В 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</a:rPr>
              <a:t>ноябре 2019 г. при «</a:t>
            </a:r>
            <a:r>
              <a:rPr lang="en-US" sz="1600" dirty="0">
                <a:solidFill>
                  <a:srgbClr val="0000CC"/>
                </a:solidFill>
                <a:latin typeface="Calibri" pitchFamily="34" charset="0"/>
              </a:rPr>
              <a:t>AGROTECH HUB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</a:rPr>
              <a:t>» была создана рабочая группа для внедрения и расширения использования инновационных аддитивных  технологий (3Д) в учебном процессе, трансферта технологии 3Д моделирования и печати. 	</a:t>
            </a:r>
          </a:p>
          <a:p>
            <a:pPr indent="355600" algn="just"/>
            <a:r>
              <a:rPr lang="ru-RU" sz="1600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Заключен 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меморандум о взаимопонимании и сотрудничестве с </a:t>
            </a:r>
            <a:r>
              <a:rPr lang="en-US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QAZTECH VENTURES 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</a:t>
            </a:r>
            <a:r>
              <a:rPr lang="en-US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ЗКТАТУ им. </a:t>
            </a:r>
            <a:r>
              <a:rPr lang="ru-RU" sz="1600" dirty="0" err="1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Жангир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хана </a:t>
            </a:r>
            <a:r>
              <a:rPr lang="en-US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AGROTECH HUB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indent="355600" algn="just"/>
            <a:r>
              <a:rPr lang="ru-RU" sz="1600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Консультационные 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услуги крестьянским хозяйствам: «</a:t>
            </a:r>
            <a:r>
              <a:rPr lang="ru-RU" sz="1600" dirty="0" err="1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Нур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», «Абдулла», «</a:t>
            </a:r>
            <a:r>
              <a:rPr lang="ru-RU" sz="1600" dirty="0" err="1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Кубеев</a:t>
            </a:r>
            <a:r>
              <a:rPr lang="ru-RU" sz="1600" dirty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»;</a:t>
            </a:r>
          </a:p>
          <a:p>
            <a:pPr algn="just"/>
            <a:endParaRPr lang="ru-RU" sz="1600" dirty="0">
              <a:solidFill>
                <a:srgbClr val="0000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ru-RU" sz="1600" dirty="0">
              <a:solidFill>
                <a:srgbClr val="215968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1628800"/>
            <a:ext cx="8640961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CC"/>
                </a:solidFill>
                <a:latin typeface="Calibri"/>
              </a:rPr>
              <a:t>Приказом </a:t>
            </a:r>
            <a:r>
              <a:rPr lang="ru-RU" sz="1600" dirty="0">
                <a:solidFill>
                  <a:srgbClr val="0000CC"/>
                </a:solidFill>
                <a:latin typeface="Calibri"/>
              </a:rPr>
              <a:t>председателя </a:t>
            </a:r>
            <a:r>
              <a:rPr lang="ru-RU" sz="1600" dirty="0" smtClean="0">
                <a:solidFill>
                  <a:srgbClr val="0000CC"/>
                </a:solidFill>
                <a:latin typeface="Calibri"/>
              </a:rPr>
              <a:t>правления-ректора </a:t>
            </a:r>
            <a:r>
              <a:rPr lang="ru-RU" sz="1600" dirty="0">
                <a:solidFill>
                  <a:srgbClr val="0000CC"/>
                </a:solidFill>
                <a:latin typeface="Calibri"/>
              </a:rPr>
              <a:t>НАО ЗКАТУ имени </a:t>
            </a:r>
            <a:r>
              <a:rPr lang="ru-RU" sz="1600" dirty="0" err="1">
                <a:solidFill>
                  <a:srgbClr val="0000CC"/>
                </a:solidFill>
                <a:latin typeface="Calibri"/>
              </a:rPr>
              <a:t>Жангир</a:t>
            </a:r>
            <a:r>
              <a:rPr lang="ru-RU" sz="1600" dirty="0">
                <a:solidFill>
                  <a:srgbClr val="0000CC"/>
                </a:solidFill>
                <a:latin typeface="Calibri"/>
              </a:rPr>
              <a:t> хана </a:t>
            </a:r>
            <a:r>
              <a:rPr lang="ru-RU" sz="1600" dirty="0" smtClean="0">
                <a:solidFill>
                  <a:srgbClr val="0000CC"/>
                </a:solidFill>
                <a:latin typeface="Calibri"/>
              </a:rPr>
              <a:t>от </a:t>
            </a:r>
            <a:r>
              <a:rPr lang="ru-RU" sz="1600" dirty="0">
                <a:solidFill>
                  <a:srgbClr val="0000CC"/>
                </a:solidFill>
                <a:latin typeface="Calibri"/>
              </a:rPr>
              <a:t>28 </a:t>
            </a:r>
            <a:r>
              <a:rPr lang="ru-RU" sz="1600" dirty="0" smtClean="0">
                <a:solidFill>
                  <a:srgbClr val="0000CC"/>
                </a:solidFill>
                <a:latin typeface="Calibri"/>
              </a:rPr>
              <a:t>марта  </a:t>
            </a:r>
            <a:r>
              <a:rPr lang="ru-RU" sz="1600" dirty="0">
                <a:solidFill>
                  <a:srgbClr val="0000CC"/>
                </a:solidFill>
                <a:latin typeface="Calibri"/>
              </a:rPr>
              <a:t>2019 г. № 51-2 был открыт проектный офис и создан сайт «</a:t>
            </a:r>
            <a:r>
              <a:rPr lang="en-US" sz="1600" dirty="0">
                <a:solidFill>
                  <a:srgbClr val="0000CC"/>
                </a:solidFill>
                <a:latin typeface="Calibri"/>
              </a:rPr>
              <a:t>AGROTECH HUB</a:t>
            </a:r>
            <a:r>
              <a:rPr lang="ru-RU" sz="1600" dirty="0">
                <a:solidFill>
                  <a:srgbClr val="0000CC"/>
                </a:solidFill>
                <a:latin typeface="Calibri"/>
              </a:rPr>
              <a:t>».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23F25-1949-4E2E-8447-1047BB56F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116632"/>
            <a:ext cx="9180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  <a:latin typeface="Cambria" pitchFamily="18" charset="0"/>
              </a:rPr>
              <a:t>Доступ бизнеса к инновациям</a:t>
            </a:r>
            <a:endParaRPr lang="ru-RU" sz="2200" b="1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0718" y="534057"/>
            <a:ext cx="576064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Информационный портал на базе «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AgroTech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HUB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</a:rPr>
              <a:t>»</a:t>
            </a:r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</a:rPr>
              <a:t>аналитика, прогнозирование, планирование, принятие решений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ru-RU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65012" y="1074057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0718" y="1434096"/>
            <a:ext cx="5760640" cy="363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66502" y="1484784"/>
            <a:ext cx="223200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Электронный магазин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НТД</a:t>
            </a:r>
            <a:endParaRPr lang="ru-RU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0716" y="2204864"/>
            <a:ext cx="216024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База отечественных НТД</a:t>
            </a:r>
            <a:endParaRPr lang="ru-RU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4476" y="2924944"/>
            <a:ext cx="216024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База зарубежных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НТД</a:t>
            </a:r>
            <a:endParaRPr lang="ru-RU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74476" y="3645104"/>
            <a:ext cx="2160240" cy="72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распространения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знаний</a:t>
            </a:r>
            <a:endParaRPr lang="ru-RU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1116" y="2204864"/>
            <a:ext cx="216024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База для инвесторов</a:t>
            </a:r>
            <a:endParaRPr lang="ru-RU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1404" y="3645104"/>
            <a:ext cx="2159952" cy="72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Стол заказов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на наукоемкие технологии</a:t>
            </a:r>
            <a:endParaRPr lang="ru-RU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1116" y="2924944"/>
            <a:ext cx="216024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Информация о кадровых ресурсах</a:t>
            </a:r>
            <a:endParaRPr lang="ru-RU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78377" y="4437112"/>
            <a:ext cx="223200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Информационные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Cambria" pitchFamily="18" charset="0"/>
              </a:rPr>
              <a:t>бюллетени</a:t>
            </a:r>
            <a:endParaRPr lang="ru-RU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2048790" y="5121328"/>
            <a:ext cx="144016" cy="1260000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2768868" y="5121328"/>
            <a:ext cx="144016" cy="1260000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3704973" y="5121328"/>
            <a:ext cx="144016" cy="1260000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4713084" y="5121328"/>
            <a:ext cx="144016" cy="1260000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5649189" y="5121328"/>
            <a:ext cx="144016" cy="1260000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6369270" y="5121328"/>
            <a:ext cx="144016" cy="1260000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907311" y="5397423"/>
            <a:ext cx="1218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заказ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на наукоемкие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технологий</a:t>
            </a:r>
            <a:endParaRPr lang="ru-RU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572351" y="5397423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экспертиза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инновационных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технологий</a:t>
            </a:r>
            <a:endParaRPr lang="ru-RU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3781923" y="5489756"/>
            <a:ext cx="78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продажа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НТД</a:t>
            </a:r>
            <a:endParaRPr lang="ru-RU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865952" y="5582086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кадры</a:t>
            </a:r>
            <a:endParaRPr lang="ru-RU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5406985" y="5489756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информационное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обеспечение</a:t>
            </a:r>
            <a:endParaRPr lang="ru-RU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138962" y="5489756"/>
            <a:ext cx="139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распространение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</a:rPr>
              <a:t>знаний</a:t>
            </a:r>
            <a:endParaRPr lang="ru-RU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0598" y="6422590"/>
            <a:ext cx="792088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СХТП, МИО, Общественные палаты и другие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7161356" y="3036072"/>
            <a:ext cx="1800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7377380" y="2348880"/>
            <a:ext cx="1404000" cy="18000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Ярмарка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Выставка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Инвест-форум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Электронный журнал</a:t>
            </a:r>
            <a:endParaRPr lang="ru-RU" sz="1200" dirty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42856" y="635635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23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8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-49652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0" name="Прямоугольник 5"/>
          <p:cNvSpPr>
            <a:spLocks noChangeArrowheads="1"/>
          </p:cNvSpPr>
          <p:nvPr/>
        </p:nvSpPr>
        <p:spPr bwMode="auto">
          <a:xfrm>
            <a:off x="1331640" y="188913"/>
            <a:ext cx="74170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 РАЗВИТИЯ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УНИВЕРСИТЕТСКОЙ  НАУКИ</a:t>
            </a:r>
            <a:endParaRPr lang="ru-RU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530227" y="1247391"/>
            <a:ext cx="83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06450" indent="-806450" algn="just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ориентированная на конкретный результат, пользующийся спросом на внутреннем и внешнем рынках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95288" y="2134011"/>
            <a:ext cx="84883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eaLnBrk="1" hangingPunct="1">
              <a:buFontTx/>
              <a:buAutoNum type="arabicPeriod"/>
              <a:tabLst>
                <a:tab pos="355600" algn="l"/>
              </a:tabLs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Создание информационной среды НИОКР.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современных условиях информация становится ключевым элементом развития экономических и хозяйственных систем. </a:t>
            </a:r>
          </a:p>
          <a:p>
            <a:pPr marL="457200" indent="-457200" algn="just" eaLnBrk="1" hangingPunct="1">
              <a:buFontTx/>
              <a:buAutoNum type="arabicPeriod"/>
              <a:tabLst>
                <a:tab pos="355600" algn="l"/>
              </a:tabLs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Ориентация на личность ученого.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Научные школы и новые творческие коллективы для создания критической массы интеллектуального капитала на прорывных направлениях.</a:t>
            </a:r>
          </a:p>
          <a:p>
            <a:pPr marL="457200" indent="-457200" algn="just" eaLnBrk="1" hangingPunct="1">
              <a:buFontTx/>
              <a:buAutoNum type="arabicPeriod"/>
              <a:tabLst>
                <a:tab pos="355600" algn="l"/>
              </a:tabLs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цикла НИОКР.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Цикл включает в себя все этапы от идеи и до коммерческого воплощения результатов;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поддержа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старт-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 eaLnBrk="1" hangingPunct="1">
              <a:buFontTx/>
              <a:buAutoNum type="arabicPeriod"/>
              <a:tabLst>
                <a:tab pos="355600" algn="l"/>
              </a:tabLs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Трансфер технологий.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выгодным решением через партнерство с ведущими мировыми центрами науки.</a:t>
            </a:r>
          </a:p>
          <a:p>
            <a:pPr algn="just" eaLnBrk="1" hangingPunct="1">
              <a:defRPr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indent="452438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формируется устойчивая конкурентоспособная бизнес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3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727" y="69559"/>
            <a:ext cx="8997238" cy="485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 РАЗВИТИЯ </a:t>
            </a:r>
            <a:r>
              <a:rPr lang="ru-RU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АГРОНАУКИ В УНИВЕРСИТЕТЕ</a:t>
            </a:r>
            <a:endParaRPr lang="ru-RU" sz="2000" dirty="0">
              <a:solidFill>
                <a:srgbClr val="0000C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3641" y="652711"/>
            <a:ext cx="2162175" cy="2886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форсайт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исследований.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НИР. Разработка методик по целевой подготовке магистров и докторов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Модернизации МТБ. Разработка типовых моделей контрактных исследований. Стимулирование ученых к внедрению. Оценка эффективности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РНТД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747" y="652714"/>
            <a:ext cx="2133600" cy="2581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доли с участием бизнеса НИР.</a:t>
            </a:r>
            <a:endParaRPr lang="ru-RU" sz="11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сотрудничества с МИО по внедрению РНТД. </a:t>
            </a:r>
            <a:endParaRPr lang="ru-RU" sz="11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базы завершенных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РНТД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 специалистов по коммерциализации. Создание старт-ап компаний. Повышение эффективности работы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AGROTECH HUB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7223" y="692699"/>
            <a:ext cx="1743075" cy="2009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ТИРАЖИРОВАНИЕ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сервис – компаний. Внести предложения по созданию системы репродукторов и семхозов для тиражирования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РНТД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652711"/>
            <a:ext cx="1943100" cy="2000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ИНФОРМАЦИОННОЕ ОБЕСПЕЧЕНИЕ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паспорта завершенных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РНТД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Разработать медиаплан по продвижению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РНТД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Синхронизация с интернет по продвижению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РНТД</a:t>
            </a: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727" y="986088"/>
            <a:ext cx="390525" cy="1933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МЕРЫ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9" y="3176843"/>
            <a:ext cx="409575" cy="1914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ИНДИКАТОРЫ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69" y="5358061"/>
            <a:ext cx="400050" cy="1238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27292" y="986086"/>
            <a:ext cx="2162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94718" y="986088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277224" y="1053738"/>
            <a:ext cx="1743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64288" y="1142488"/>
            <a:ext cx="1943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15516" y="3881686"/>
            <a:ext cx="2305050" cy="17907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50 магистров и 10 докторов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Увеличить количество вовлеченных в науку ППС на 10%, молодых ученых не менее 35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20% </a:t>
            </a:r>
            <a:r>
              <a:rPr lang="ru-RU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</a:t>
            </a:r>
            <a:r>
              <a:rPr lang="ru-RU" sz="1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МТБ</a:t>
            </a:r>
            <a:r>
              <a:rPr lang="ru-RU" sz="1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67399" y="3595936"/>
            <a:ext cx="2352675" cy="20193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доли внедрения на 15%; охват СХТП не менее 50 ед. регион; 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 от внедрения на 1 ученого повысится на 10%; Не менее 10 специалистов по коммерциализации РННТД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20074" y="3207302"/>
            <a:ext cx="1800225" cy="202693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репродукторов </a:t>
            </a:r>
            <a:r>
              <a:rPr lang="ru-RU" sz="1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семхозов 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тиражированию;   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 сервис-компаний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106022" y="3205412"/>
            <a:ext cx="2001366" cy="202882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не менее 100 СХТП услугами ЦРЗ; информационная активизация информационных служб в социальных сетях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5729544"/>
            <a:ext cx="6038850" cy="866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научно-технической и инновационной деятельности на 15%.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предприятий, внедривших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РНТД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рентабельности производства до 10% на предприятиях, внедривших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РНТД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сервисных компаний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045915" y="5881944"/>
            <a:ext cx="876300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477545" y="3599746"/>
            <a:ext cx="33083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881125" y="3284984"/>
            <a:ext cx="330835" cy="2857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940152" y="2807246"/>
            <a:ext cx="330835" cy="2857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884368" y="2757736"/>
            <a:ext cx="330835" cy="2857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23F25-1949-4E2E-8447-1047BB56F4C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12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5"/>
          <p:cNvSpPr txBox="1">
            <a:spLocks noChangeArrowheads="1"/>
          </p:cNvSpPr>
          <p:nvPr/>
        </p:nvSpPr>
        <p:spPr bwMode="auto">
          <a:xfrm>
            <a:off x="1763717" y="2565403"/>
            <a:ext cx="5616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52531"/>
              </p:ext>
            </p:extLst>
          </p:nvPr>
        </p:nvGraphicFramePr>
        <p:xfrm>
          <a:off x="179512" y="1329524"/>
          <a:ext cx="8784976" cy="4403732"/>
        </p:xfrm>
        <a:graphic>
          <a:graphicData uri="http://schemas.openxmlformats.org/drawingml/2006/table">
            <a:tbl>
              <a:tblPr/>
              <a:tblGrid>
                <a:gridCol w="1672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5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5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60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60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5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51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77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доходов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 проектов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Сумма финанс-я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 проектов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Сумма финанс-я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Кол-во проектов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Сумма финанс-я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ПЦФ (Коммерц-я)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572,5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685,0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Гранты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81,9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36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Внебюджетные средства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6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Грант на развитие ОК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670,3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894,0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5" y="593"/>
            <a:ext cx="727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ДОХОДЫ ОТ НАУЧНОЙ ДЕЯТЕЛЬНОСТИ, млн. </a:t>
            </a:r>
            <a:r>
              <a:rPr lang="ru-RU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0312" y="164763"/>
            <a:ext cx="8923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оборудования приобретенного ЗКАТУ </a:t>
            </a:r>
          </a:p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имени Жангир хана в 2019 г. 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ПЦФ</a:t>
            </a:r>
            <a:endParaRPr lang="ru-RU" sz="2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25442"/>
              </p:ext>
            </p:extLst>
          </p:nvPr>
        </p:nvGraphicFramePr>
        <p:xfrm>
          <a:off x="107508" y="1268760"/>
          <a:ext cx="5832649" cy="5169728"/>
        </p:xfrm>
        <a:graphic>
          <a:graphicData uri="http://schemas.openxmlformats.org/drawingml/2006/table">
            <a:tbl>
              <a:tblPr/>
              <a:tblGrid>
                <a:gridCol w="2498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14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1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Ко-во 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</a:t>
                      </a:r>
                      <a:endParaRPr lang="ru-RU" sz="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Стоимость, тыс. тенге</a:t>
                      </a:r>
                      <a:endParaRPr lang="ru-RU" sz="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эффективности методов селекции в скотоводстве.                      (договор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№ 22)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30 236,0</a:t>
                      </a:r>
                      <a:endParaRPr lang="ru-RU" sz="1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интенсивных технологий по отраслям животноводства               (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договор №01-18)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5 500,0</a:t>
                      </a:r>
                      <a:endParaRPr lang="ru-RU" sz="1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Создание высокопродуктивных пастбищных угодий в условиях Северного и Западного Казахстана и их рациональное использование. (договор №21)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24 628,0</a:t>
                      </a:r>
                      <a:endParaRPr lang="ru-RU" sz="1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«Внедрение новых высокоэффективных технологий с созданием модельной фермы в мясном скотоводстве» (договор №35)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22 551, 2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6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Трансферт и адаптация технологий по автоматизации технологических процессов производства продукции животноводства на базе модельных ферм</a:t>
                      </a: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молочном скотоводстве от 100 коров разных регионов Республики Казахстан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(договор №03-11)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102,0</a:t>
                      </a:r>
                      <a:endParaRPr lang="ru-RU" sz="1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Разработка эффективных методов селекции в овцеводстве Западно-Казахстанской области и «Трансферт и адаптация технологий по автоматизации на </a:t>
                      </a:r>
                      <a:r>
                        <a:rPr lang="ru-RU" sz="1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базе модельных ферм в овцеводстве»(№02-05/2018 от 24.09.2018 г., №2 от 27.02.2018 г.)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35 000,0</a:t>
                      </a:r>
                      <a:endParaRPr lang="ru-RU" sz="1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Производство полутонкой шерсти и молодой баранины путем использования генетического потенциала кроссбредных овец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Западного Казахстана (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№412 от 27.10.2017 г.)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ремонтно-маточных стад осетровых рыб с применением генетических методов с целью повышения эффективности  искусственного воспроизводства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340,0 </a:t>
                      </a:r>
                      <a:endParaRPr lang="ru-RU" sz="1000" dirty="0"/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73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Устойчивое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сельскохозяйственного производства на основе экономической эффективности использования ресурсного потенциала, специализации, формирования региональных отраслевых кластеров и совершенствования мер государственной поддержки основных видов продукции АПК РК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70 единиц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133 357,2</a:t>
                      </a:r>
                    </a:p>
                  </a:txBody>
                  <a:tcPr marL="22969" marR="22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5" name="Рисунок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41" y="5214950"/>
            <a:ext cx="1352887" cy="1214446"/>
          </a:xfrm>
          <a:prstGeom prst="rect">
            <a:avLst/>
          </a:prstGeom>
          <a:noFill/>
        </p:spPr>
      </p:pic>
      <p:pic>
        <p:nvPicPr>
          <p:cNvPr id="1033" name="Рисунок 6" descr="58216b19e75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71950"/>
            <a:ext cx="1363576" cy="1023931"/>
          </a:xfrm>
          <a:prstGeom prst="rect">
            <a:avLst/>
          </a:prstGeom>
          <a:noFill/>
        </p:spPr>
      </p:pic>
      <p:pic>
        <p:nvPicPr>
          <p:cNvPr id="1032" name="Рисунок 7" descr="0004627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3684" y="3717032"/>
            <a:ext cx="1498265" cy="1049308"/>
          </a:xfrm>
          <a:prstGeom prst="rect">
            <a:avLst/>
          </a:prstGeom>
          <a:noFill/>
        </p:spPr>
      </p:pic>
      <p:pic>
        <p:nvPicPr>
          <p:cNvPr id="1031" name="Рисунок 8" descr="Без названия (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286512" y="2597454"/>
            <a:ext cx="1401105" cy="1373617"/>
          </a:xfrm>
          <a:prstGeom prst="rect">
            <a:avLst/>
          </a:prstGeom>
          <a:noFill/>
        </p:spPr>
      </p:pic>
      <p:pic>
        <p:nvPicPr>
          <p:cNvPr id="1030" name="Рисунок 11" descr="416400463b12290e543d9d62a458308d"/>
          <p:cNvPicPr>
            <a:picLocks noChangeAspect="1" noChangeArrowheads="1"/>
          </p:cNvPicPr>
          <p:nvPr/>
        </p:nvPicPr>
        <p:blipFill>
          <a:blip r:embed="rId7" cstate="print"/>
          <a:srcRect l="31601" r="35782"/>
          <a:stretch>
            <a:fillRect/>
          </a:stretch>
        </p:blipFill>
        <p:spPr bwMode="auto">
          <a:xfrm>
            <a:off x="7780874" y="2492540"/>
            <a:ext cx="1141075" cy="1190212"/>
          </a:xfrm>
          <a:prstGeom prst="rect">
            <a:avLst/>
          </a:prstGeom>
          <a:noFill/>
        </p:spPr>
      </p:pic>
      <p:pic>
        <p:nvPicPr>
          <p:cNvPr id="1029" name="Рисунок 12" descr="Анализотор-соматики-Экомилк-Ска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1688" y="1205796"/>
            <a:ext cx="1481123" cy="1391659"/>
          </a:xfrm>
          <a:prstGeom prst="rect">
            <a:avLst/>
          </a:prstGeom>
          <a:noFill/>
        </p:spPr>
      </p:pic>
      <p:pic>
        <p:nvPicPr>
          <p:cNvPr id="1028" name="Рисунок 13" descr="Система_капиллярного_электрофореза_КАПЕЛЬ_-_1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2811" y="1291839"/>
            <a:ext cx="1372703" cy="1219572"/>
          </a:xfrm>
          <a:prstGeom prst="rect">
            <a:avLst/>
          </a:prstGeom>
          <a:noFill/>
        </p:spPr>
      </p:pic>
      <p:pic>
        <p:nvPicPr>
          <p:cNvPr id="1036" name="Рисунок 3" descr="654-3500xL_Dx-CS2-650.jpg-650"/>
          <p:cNvPicPr>
            <a:picLocks noChangeAspect="1" noChangeArrowheads="1"/>
          </p:cNvPicPr>
          <p:nvPr/>
        </p:nvPicPr>
        <p:blipFill>
          <a:blip r:embed="rId10" cstate="print"/>
          <a:srcRect l="6759"/>
          <a:stretch>
            <a:fillRect/>
          </a:stretch>
        </p:blipFill>
        <p:spPr bwMode="auto">
          <a:xfrm>
            <a:off x="7500958" y="4869160"/>
            <a:ext cx="1535538" cy="151914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329216" y="121527"/>
            <a:ext cx="781236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Перечень оборудования приобретенного в рамках </a:t>
            </a:r>
            <a:r>
              <a:rPr lang="ru-RU" sz="19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грантового</a:t>
            </a:r>
            <a:r>
              <a:rPr lang="ru-RU" sz="1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финансирования КН МОН РК в 2019 году</a:t>
            </a:r>
          </a:p>
          <a:p>
            <a:pPr algn="ctr"/>
            <a:r>
              <a:rPr lang="ru-RU" sz="1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(договор № 302 от 29.03.2018 г.)</a:t>
            </a:r>
            <a:endParaRPr lang="ru-RU" sz="1900" b="1" dirty="0" smtClean="0">
              <a:solidFill>
                <a:srgbClr val="0000CC"/>
              </a:solidFill>
              <a:latin typeface="Arial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68768"/>
              </p:ext>
            </p:extLst>
          </p:nvPr>
        </p:nvGraphicFramePr>
        <p:xfrm>
          <a:off x="214316" y="1268760"/>
          <a:ext cx="8643937" cy="5054947"/>
        </p:xfrm>
        <a:graphic>
          <a:graphicData uri="http://schemas.openxmlformats.org/drawingml/2006/table">
            <a:tbl>
              <a:tblPr/>
              <a:tblGrid>
                <a:gridCol w="253228"/>
                <a:gridCol w="5832648"/>
                <a:gridCol w="627854"/>
                <a:gridCol w="1930207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Стоимость, тенге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360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Функциональный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тюнинг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трибосопряжений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транспортной техники и технологического оборудования применением новых энергосберегающих технологии для повышения их ресурса работы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1 730 000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Применение методов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метагеномики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оценке состояния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микробиома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осётровых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видов рыб и биофильтров установок замкнутого водоснабжения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1 037 048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технологии переработки икры осетровых, полученной прижизненным способом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2 292 937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исходного материала для селекции озимого тритикале в условиях сухостепной зоны Казахстана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1 917 000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адаптивных технологий возделывания кормовых и масличных культур применительно к условиям Западного Казахстана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694 170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мясной продуктивности и улучшение воспроизводительных качеств животных заводских линий и внутрипородных типов казахской белоголовой породы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1 077 737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Эффективность использования генетических ресурсов мясного скота для производства экологически чистой говядины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2 122 925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мер борьбы с основными гельминтозами крупного рогатого скота в степной, полупустынной и пустынной зонах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Западно-Казахстанской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области в зависимости от метеорологических условий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оборудования в 2019 году не запланировано. Приобретены расходные материалы на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278 477,76 тенге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запасов углерода и эмиссии диоксида углерода темно-каштановых почв в зависимости от типа землепользования в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агроценозах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Приуралья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2 806 783,75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Рациональная технология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керамдора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основе переработки глинистых пород для теплоизоляционно-конструкционных бетонов и дорожного строительства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788 400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мобильного инкубатория и биотехники воспроизводства аборигенных промысловых видов рыб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1 061 950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17 единиц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15 528 950</a:t>
                      </a:r>
                    </a:p>
                  </a:txBody>
                  <a:tcPr marL="22969" marR="229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348524"/>
              </p:ext>
            </p:extLst>
          </p:nvPr>
        </p:nvGraphicFramePr>
        <p:xfrm>
          <a:off x="179513" y="1167639"/>
          <a:ext cx="6120679" cy="5501721"/>
        </p:xfrm>
        <a:graphic>
          <a:graphicData uri="http://schemas.openxmlformats.org/drawingml/2006/table">
            <a:tbl>
              <a:tblPr/>
              <a:tblGrid>
                <a:gridCol w="465912"/>
                <a:gridCol w="4934688"/>
                <a:gridCol w="720079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Кол-во, чел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311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ФГБОУ Российский государственный аграрный университет МСХА им К.А. Тимирязева,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г.Москва</a:t>
                      </a:r>
                      <a:endParaRPr lang="ru-RU" sz="12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9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исследовательский центр угля 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углехимии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Сибирского отделения РАН, институт экологии человека, г. Кемерово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7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Бигль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г. Санкт-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Питербург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00">
                <a:tc>
                  <a:txBody>
                    <a:bodyPr/>
                    <a:lstStyle/>
                    <a:p>
                      <a:pPr marL="225425" marR="0" lvl="0" indent="-1285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ФГБОУ ВО «Брянский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 аграрный университет,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г.Брянск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861">
                <a:tc>
                  <a:txBody>
                    <a:bodyPr/>
                    <a:lstStyle/>
                    <a:p>
                      <a:pPr marL="225425" marR="0" lvl="0" indent="-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ФГБОУ ВО «Южно-Уральский государственный аграрный университет, г. Троицк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225425" marR="0" lvl="0" indent="-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ЗКАТУ им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Жангир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хана совместно с ТОО «НПЦ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по индексной оценке молочного скота г. Уральск, г.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-Султан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46">
                <a:tc>
                  <a:txBody>
                    <a:bodyPr/>
                    <a:lstStyle/>
                    <a:p>
                      <a:pPr marL="225425" marR="0" lvl="0" indent="-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ЗКАТУ им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Жангир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хана совместно с ТОО «НПЦ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по индексной оценке мясного скота г. Уральск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46">
                <a:tc>
                  <a:txBody>
                    <a:bodyPr/>
                    <a:lstStyle/>
                    <a:p>
                      <a:pPr marL="225425" marR="0" lvl="0" indent="-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Казахстанский институт стандартизации и сертификации,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г.Костанай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г. Уральск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46">
                <a:tc>
                  <a:txBody>
                    <a:bodyPr/>
                    <a:lstStyle/>
                    <a:p>
                      <a:pPr marL="225425" marR="0" lvl="0" indent="-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ТОО «Северо-Казахстанский научно-исследовательский институт сельского хозяйства»,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г.Кокшетау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85">
                <a:tc>
                  <a:txBody>
                    <a:bodyPr/>
                    <a:lstStyle/>
                    <a:p>
                      <a:pPr marL="7938" marR="0" lvl="0" indent="-79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НПП РК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Атамекен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 компетенций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46">
                <a:tc>
                  <a:txBody>
                    <a:bodyPr/>
                    <a:lstStyle/>
                    <a:p>
                      <a:pPr marL="225425" marR="0" lvl="0" indent="-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Ultrainsights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Processinglab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Neogen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(USA)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27" name="TextBox 4"/>
          <p:cNvSpPr txBox="1">
            <a:spLocks noChangeArrowheads="1"/>
          </p:cNvSpPr>
          <p:nvPr/>
        </p:nvSpPr>
        <p:spPr bwMode="auto">
          <a:xfrm>
            <a:off x="331531" y="294666"/>
            <a:ext cx="84191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НАУЧНЫЕ СТАЖИРОВКИ ЗА 2019 г. (66 чел.)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4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7751" y="1980242"/>
            <a:ext cx="1869532" cy="13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0" name="Picture 6" descr="C:\Users\user\Desktop\Сертификат Вит 2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7751" y="4140691"/>
            <a:ext cx="222408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1" name="Picture 2" descr="C:\Users\Н1\Downloads\Scan_20200120_1538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659839"/>
            <a:ext cx="1378388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2" name="Picture 3" descr="C:\Users\Н1\Downloads\Сканировать1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1739" y="5373216"/>
            <a:ext cx="2243137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280" y="3186364"/>
            <a:ext cx="1925218" cy="114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9144002" cy="20608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23469"/>
              </p:ext>
            </p:extLst>
          </p:nvPr>
        </p:nvGraphicFramePr>
        <p:xfrm>
          <a:off x="399080" y="1772816"/>
          <a:ext cx="8349633" cy="446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1187624" y="188913"/>
            <a:ext cx="756108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поданных заявок молодых ученых, </a:t>
            </a:r>
          </a:p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имеющих научную/академическую степень на конкурс </a:t>
            </a:r>
          </a:p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грантовое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финансирование молодых ученых </a:t>
            </a:r>
          </a:p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научным и (или) научно-техническим проектам </a:t>
            </a:r>
          </a:p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2020-2022 годы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0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07425"/>
              </p:ext>
            </p:extLst>
          </p:nvPr>
        </p:nvGraphicFramePr>
        <p:xfrm>
          <a:off x="226190" y="1628803"/>
          <a:ext cx="8784976" cy="468051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20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2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7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24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47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ЗКАТУ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им.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ЖАНГИР ХАНА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ЗАРУБЕЖНЫЕ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ВУЗЫ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КАЗАХСТАНСКИЕ ВУЗЫ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8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Докторантура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КНР)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8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Магистратура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(КНР, Норвегия)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8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Аспирантура 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5(РФ)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2" marR="66492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299659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 ОБУЧАЮЩИХСЯ ПОСТУПИВШИХ В ДОКТОРАНТУРУ, МАГИСТРАТУРУ, АСПИРАНТУРУ В 2019 г.</a:t>
            </a:r>
            <a:r>
              <a:rPr lang="ru-RU" sz="2000" b="1" dirty="0">
                <a:solidFill>
                  <a:srgbClr val="0000CC"/>
                </a:solidFill>
              </a:rPr>
              <a:t> </a:t>
            </a:r>
            <a:endParaRPr lang="ru-RU" sz="2000" dirty="0">
              <a:solidFill>
                <a:srgbClr val="0000CC"/>
              </a:solidFill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13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9144002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40535"/>
              </p:ext>
            </p:extLst>
          </p:nvPr>
        </p:nvGraphicFramePr>
        <p:xfrm>
          <a:off x="402240" y="1412780"/>
          <a:ext cx="8424935" cy="484606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457834">
                  <a:extLst>
                    <a:ext uri="{9D8B030D-6E8A-4147-A177-3AD203B41FA5}"/>
                  </a:extLst>
                </a:gridCol>
                <a:gridCol w="1566501">
                  <a:extLst>
                    <a:ext uri="{9D8B030D-6E8A-4147-A177-3AD203B41FA5}"/>
                  </a:extLst>
                </a:gridCol>
                <a:gridCol w="2788095">
                  <a:extLst>
                    <a:ext uri="{9D8B030D-6E8A-4147-A177-3AD203B41FA5}"/>
                  </a:extLst>
                </a:gridCol>
                <a:gridCol w="2612505">
                  <a:extLst>
                    <a:ext uri="{9D8B030D-6E8A-4147-A177-3AD203B41FA5}"/>
                  </a:extLst>
                </a:gridCol>
              </a:tblGrid>
              <a:tr h="181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ЗКАТУ 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ИМ.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ЖАНГИР ХАНА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ЗАРУБЕЖНЫЕ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ВУЗЫ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КАЗАХСТАНСКИЕ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ВУЗЫ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25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Докторантура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2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325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Магистратура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2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325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Аспирантура  (РФ)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2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32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61" marR="59861" marT="0" marB="0" anchor="b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843A-0DED-43A5-83B2-98985DAA006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" y="174227"/>
            <a:ext cx="967312" cy="864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74227"/>
            <a:ext cx="7488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 ВЫПУСКНИКОВ  ДОКТОРАНТУРЫ, МАГИСТРАТУРЫ, АСПИРАНТУРЫ В 2019 г.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2011</TotalTime>
  <Words>2017</Words>
  <Application>Microsoft Office PowerPoint</Application>
  <PresentationFormat>Экран (4:3)</PresentationFormat>
  <Paragraphs>489</Paragraphs>
  <Slides>26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Тема Office</vt:lpstr>
      <vt:lpstr>1_Тема Office</vt:lpstr>
      <vt:lpstr>Оформление по умолчанию</vt:lpstr>
      <vt:lpstr>2_Тема Office</vt:lpstr>
      <vt:lpstr>3_Тема Office</vt:lpstr>
      <vt:lpstr>4_Тема Office</vt:lpstr>
      <vt:lpstr>Chart</vt:lpstr>
      <vt:lpstr>Диаграмма</vt:lpstr>
      <vt:lpstr>         </vt:lpstr>
      <vt:lpstr>ВЫПОЛНЕНИЕ  НАУЧНЫХ  ПРОЕКТОВ  В  РАЗРЕЗЕ  ИНСТИТУТОВ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ЖУРНАЛ «ҒЫЛЫМ ЖӘНЕ БІЛІМ» ЗА 2021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ПРОБЛЕМЫ, ЧАСТО ВОЗНИКАЮЩИЕ  ПРИ РЕДАКТОРСКОЙ ПОДГОТОВКЕ</vt:lpstr>
      <vt:lpstr>Предложения по повышению публикационной активности в международных рецензируемых изданиях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134</cp:revision>
  <cp:lastPrinted>2020-01-23T11:56:30Z</cp:lastPrinted>
  <dcterms:created xsi:type="dcterms:W3CDTF">2018-12-22T12:26:17Z</dcterms:created>
  <dcterms:modified xsi:type="dcterms:W3CDTF">2022-01-12T10:13:33Z</dcterms:modified>
</cp:coreProperties>
</file>